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8AFB15E-441B-416A-B7AF-101B281987A7}" type="datetimeFigureOut">
              <a:rPr lang="sk-SK" smtClean="0"/>
              <a:pPr/>
              <a:t>5. 2. 2018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5F4B8A-1B2C-4533-908B-6F4FA030389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FB15E-441B-416A-B7AF-101B281987A7}" type="datetimeFigureOut">
              <a:rPr lang="sk-SK" smtClean="0"/>
              <a:pPr/>
              <a:t>5. 2. 2018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4B8A-1B2C-4533-908B-6F4FA030389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FB15E-441B-416A-B7AF-101B281987A7}" type="datetimeFigureOut">
              <a:rPr lang="sk-SK" smtClean="0"/>
              <a:pPr/>
              <a:t>5. 2. 2018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4B8A-1B2C-4533-908B-6F4FA030389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FB15E-441B-416A-B7AF-101B281987A7}" type="datetimeFigureOut">
              <a:rPr lang="sk-SK" smtClean="0"/>
              <a:pPr/>
              <a:t>5. 2. 2018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4B8A-1B2C-4533-908B-6F4FA030389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FB15E-441B-416A-B7AF-101B281987A7}" type="datetimeFigureOut">
              <a:rPr lang="sk-SK" smtClean="0"/>
              <a:pPr/>
              <a:t>5. 2. 2018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4B8A-1B2C-4533-908B-6F4FA030389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FB15E-441B-416A-B7AF-101B281987A7}" type="datetimeFigureOut">
              <a:rPr lang="sk-SK" smtClean="0"/>
              <a:pPr/>
              <a:t>5. 2. 2018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4B8A-1B2C-4533-908B-6F4FA030389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FB15E-441B-416A-B7AF-101B281987A7}" type="datetimeFigureOut">
              <a:rPr lang="sk-SK" smtClean="0"/>
              <a:pPr/>
              <a:t>5. 2. 2018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4B8A-1B2C-4533-908B-6F4FA030389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FB15E-441B-416A-B7AF-101B281987A7}" type="datetimeFigureOut">
              <a:rPr lang="sk-SK" smtClean="0"/>
              <a:pPr/>
              <a:t>5. 2. 2018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4B8A-1B2C-4533-908B-6F4FA030389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FB15E-441B-416A-B7AF-101B281987A7}" type="datetimeFigureOut">
              <a:rPr lang="sk-SK" smtClean="0"/>
              <a:pPr/>
              <a:t>5. 2. 2018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4B8A-1B2C-4533-908B-6F4FA030389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8AFB15E-441B-416A-B7AF-101B281987A7}" type="datetimeFigureOut">
              <a:rPr lang="sk-SK" smtClean="0"/>
              <a:pPr/>
              <a:t>5. 2. 2018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4B8A-1B2C-4533-908B-6F4FA030389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8AFB15E-441B-416A-B7AF-101B281987A7}" type="datetimeFigureOut">
              <a:rPr lang="sk-SK" smtClean="0"/>
              <a:pPr/>
              <a:t>5. 2. 2018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05F4B8A-1B2C-4533-908B-6F4FA030389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8AFB15E-441B-416A-B7AF-101B281987A7}" type="datetimeFigureOut">
              <a:rPr lang="sk-SK" smtClean="0"/>
              <a:pPr/>
              <a:t>5. 2. 2018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05F4B8A-1B2C-4533-908B-6F4FA0303890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Rodina, typy rodín, funkcie rodiny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Rodina je </a:t>
            </a:r>
            <a:r>
              <a:rPr lang="sk-SK" b="1" dirty="0"/>
              <a:t>prvotnou ekonomickou jednotkou spoločnosti</a:t>
            </a:r>
            <a:r>
              <a:rPr lang="sk-SK" dirty="0"/>
              <a:t>, v ktorej sa uskutočňuje hospodárska spolupráca, deľba práce atď. Preto  sa o rodine hovorí aj ako o samostatne hospodáriacej domácnosti.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k-SK" dirty="0"/>
              <a:t>Každá rodina prechádza od svojho vzniku množstvom vývojových štádií a zmien, ktoré tvoria </a:t>
            </a:r>
            <a:r>
              <a:rPr lang="sk-SK" b="1" dirty="0"/>
              <a:t>životný cyklus rodiny. </a:t>
            </a:r>
            <a:endParaRPr lang="sk-SK" b="1" dirty="0" smtClean="0"/>
          </a:p>
          <a:p>
            <a:pPr>
              <a:buNone/>
            </a:pPr>
            <a:r>
              <a:rPr lang="sk-SK" dirty="0" smtClean="0"/>
              <a:t>Závisí </a:t>
            </a:r>
            <a:r>
              <a:rPr lang="sk-SK" dirty="0"/>
              <a:t>od typu rodiny, aký priebeh má jej životný cyklus. Typickú nukleárnu rodinu modernej spoločnosti charakterizujú tieto hlavné štádiá životného cyklu:</a:t>
            </a:r>
          </a:p>
          <a:p>
            <a:pPr lvl="0"/>
            <a:r>
              <a:rPr lang="sk-SK" dirty="0"/>
              <a:t>výber manželského partnera</a:t>
            </a:r>
          </a:p>
          <a:p>
            <a:pPr lvl="0"/>
            <a:r>
              <a:rPr lang="sk-SK" dirty="0"/>
              <a:t>uzavretie manželstva – vznik rodiny</a:t>
            </a:r>
          </a:p>
          <a:p>
            <a:pPr lvl="0"/>
            <a:r>
              <a:rPr lang="sk-SK" dirty="0"/>
              <a:t>obdobie trvania manželstva a rodiny</a:t>
            </a:r>
          </a:p>
          <a:p>
            <a:pPr lvl="0"/>
            <a:r>
              <a:rPr lang="sk-SK" dirty="0"/>
              <a:t>zánik rodiny.</a:t>
            </a:r>
          </a:p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 </a:t>
            </a:r>
            <a:r>
              <a:rPr lang="sk-SK" b="1" dirty="0"/>
              <a:t>Životný cyklus rodiny  </a:t>
            </a:r>
            <a:endParaRPr lang="sk-S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b="1" dirty="0"/>
              <a:t>Výber manželského partnera</a:t>
            </a:r>
            <a:r>
              <a:rPr lang="sk-SK" dirty="0"/>
              <a:t>, ktorý predchádza uzavretie manželstva a vznik rodiny, sa uskutočňuje buď na základe dohody budúcich manželov, alebo ich rodičov. V moderných spoločnostiach západoeurópskeho typu jediným legitímnym dôvodom na uzavretie manželstva a vytvorenie rodiny je láska partnerov a ich slobodná vôľa.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/>
              <a:t> Manželstvá dohodnuté rodičmi alebo inými príbuznými sú typické pre tradičné spoločnosti. </a:t>
            </a:r>
          </a:p>
          <a:p>
            <a:r>
              <a:rPr lang="sk-SK" dirty="0" smtClean="0"/>
              <a:t>Aj v moderných spoločnostiach  rodina a ďalšie sociálne skupiny priamo či nepriamo ovplyvňujú voľbu manželského partnera (napr. určujú z akej vrstvy má partner pochádzať, aké má mať vzdelanie atď.). V tradičnej, ako aj v modernej spoločnosti sprevádzajú výber manželského partnera rôzne rituály, napr.: pytačky, zásnuby, rôzne formy predmanželského spoločného života partnerov.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Uzavretie manželstva (a vznik rodiny)</a:t>
            </a:r>
            <a:r>
              <a:rPr lang="sk-SK" dirty="0"/>
              <a:t> je v každej spoločnosti spojené s náboženským, spoločenským alebo štátnym obradom. Uzavretie manželstva je často aj aktom uznania spoločenskej zrelosti partnerov, priznaním schopnosti prevziať na seba záväzky a zodpovednosť.</a:t>
            </a:r>
          </a:p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b="1" dirty="0"/>
              <a:t>Obdobie trvania manželstva</a:t>
            </a:r>
            <a:r>
              <a:rPr lang="sk-SK" dirty="0"/>
              <a:t> sa dá rozdeliť na tri fázy</a:t>
            </a:r>
            <a:r>
              <a:rPr lang="sk-SK" dirty="0" smtClean="0"/>
              <a:t>:</a:t>
            </a:r>
          </a:p>
          <a:p>
            <a:r>
              <a:rPr lang="sk-SK" dirty="0" smtClean="0"/>
              <a:t> </a:t>
            </a:r>
            <a:r>
              <a:rPr lang="sk-SK" u="sng" dirty="0"/>
              <a:t>obdobie trvania manželstva pred narodením </a:t>
            </a:r>
            <a:r>
              <a:rPr lang="sk-SK" u="sng" dirty="0" smtClean="0"/>
              <a:t>detí</a:t>
            </a:r>
          </a:p>
          <a:p>
            <a:r>
              <a:rPr lang="sk-SK" u="sng" dirty="0" smtClean="0"/>
              <a:t> </a:t>
            </a:r>
            <a:r>
              <a:rPr lang="sk-SK" u="sng" dirty="0"/>
              <a:t>obdobie výchovy </a:t>
            </a:r>
            <a:r>
              <a:rPr lang="sk-SK" u="sng" dirty="0" smtClean="0"/>
              <a:t>detí</a:t>
            </a:r>
          </a:p>
          <a:p>
            <a:r>
              <a:rPr lang="sk-SK" u="sng" dirty="0" smtClean="0"/>
              <a:t>obdobie </a:t>
            </a:r>
            <a:r>
              <a:rPr lang="sk-SK" u="sng" dirty="0"/>
              <a:t>po odchode detí.</a:t>
            </a:r>
            <a:r>
              <a:rPr lang="sk-SK" dirty="0"/>
              <a:t> </a:t>
            </a:r>
            <a:endParaRPr lang="sk-SK" dirty="0" smtClean="0"/>
          </a:p>
          <a:p>
            <a:r>
              <a:rPr lang="sk-SK" dirty="0" smtClean="0"/>
              <a:t>Niektoré </a:t>
            </a:r>
            <a:r>
              <a:rPr lang="sk-SK" dirty="0"/>
              <a:t>z týchto  období však v životnom cykle rodiny často chýbajú. Prvé obdobie je obdobím vzájomného prispôsobovania sa manželov, obdobím manželskej socializácie a budovania spoločnej domácnosti, v druhom období rodina plní svoje hlavné funkcie a zároveň  prechádza rozhodujúcimi zmenami, problémami, krízami a pod. v tomto období sa rodiny najčastejšie rozpadajú. Posledné obdobie býva spravidla pokojnejšie a problémy manželom zväčša spôsobuje ich staroba.</a:t>
            </a:r>
          </a:p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b="1" dirty="0"/>
              <a:t>Manželstvo zaniká</a:t>
            </a:r>
            <a:r>
              <a:rPr lang="sk-SK" dirty="0"/>
              <a:t> buď </a:t>
            </a:r>
            <a:r>
              <a:rPr lang="sk-SK" u="sng" dirty="0"/>
              <a:t>rozvodom, rozchodom alebo smrťou jedného z manželov</a:t>
            </a:r>
            <a:r>
              <a:rPr lang="sk-SK" dirty="0"/>
              <a:t>, následkom čoho často zaniká aj rodina. </a:t>
            </a:r>
            <a:endParaRPr lang="sk-SK" dirty="0" smtClean="0"/>
          </a:p>
          <a:p>
            <a:r>
              <a:rPr lang="sk-SK" dirty="0" smtClean="0"/>
              <a:t>Na </a:t>
            </a:r>
            <a:r>
              <a:rPr lang="sk-SK" dirty="0"/>
              <a:t>rozdiel od minulosti súčasné </a:t>
            </a:r>
            <a:r>
              <a:rPr lang="sk-SK" b="1" dirty="0"/>
              <a:t>moderné spoločnosti </a:t>
            </a:r>
            <a:r>
              <a:rPr lang="sk-SK" dirty="0"/>
              <a:t>už manželstvo zväčša </a:t>
            </a:r>
            <a:r>
              <a:rPr lang="sk-SK" b="1" dirty="0"/>
              <a:t>nepokladajú za celoživotnú záležitosť</a:t>
            </a:r>
            <a:r>
              <a:rPr lang="sk-SK" dirty="0"/>
              <a:t>, skôr za niečo, čo možno skončiť a znovu začať</a:t>
            </a:r>
            <a:r>
              <a:rPr lang="sk-SK" dirty="0" smtClean="0"/>
              <a:t>.</a:t>
            </a:r>
          </a:p>
          <a:p>
            <a:r>
              <a:rPr lang="sk-SK" dirty="0" smtClean="0"/>
              <a:t>Rastúca </a:t>
            </a:r>
            <a:r>
              <a:rPr lang="sk-SK" b="1" dirty="0"/>
              <a:t>rozvodovosť</a:t>
            </a:r>
            <a:r>
              <a:rPr lang="sk-SK" dirty="0"/>
              <a:t> a uzatváranie ďalších manželstiev </a:t>
            </a:r>
            <a:r>
              <a:rPr lang="sk-SK" b="1" dirty="0"/>
              <a:t>má množstvo sociálnych následkov</a:t>
            </a:r>
            <a:r>
              <a:rPr lang="sk-SK" dirty="0"/>
              <a:t>, napr. vznik neúplných rodín s jedným rodičom, rodín s jedným nevlastným rodičom a pod.. čo ovplyvňuje život všetkých členov rodiny, predovšetkým deti.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4294967295"/>
          </p:nvPr>
        </p:nvSpPr>
        <p:spPr>
          <a:xfrm>
            <a:off x="0" y="620713"/>
            <a:ext cx="8229600" cy="5505450"/>
          </a:xfrm>
        </p:spPr>
        <p:txBody>
          <a:bodyPr>
            <a:normAutofit fontScale="55000" lnSpcReduction="20000"/>
          </a:bodyPr>
          <a:lstStyle/>
          <a:p>
            <a:r>
              <a:rPr lang="sk-SK" sz="3800" dirty="0"/>
              <a:t>Zmeny v spoločnosti a v spôsobe života ľudí spôsobujú aj zmeny v rodinnom živote. </a:t>
            </a:r>
            <a:endParaRPr lang="sk-SK" sz="3800" dirty="0" smtClean="0"/>
          </a:p>
          <a:p>
            <a:r>
              <a:rPr lang="sk-SK" sz="3800" dirty="0" smtClean="0"/>
              <a:t>Typickou </a:t>
            </a:r>
            <a:r>
              <a:rPr lang="sk-SK" sz="3800" dirty="0"/>
              <a:t>sa stala tzv. </a:t>
            </a:r>
            <a:r>
              <a:rPr lang="sk-SK" sz="3800" dirty="0" err="1"/>
              <a:t>dvojkariérová</a:t>
            </a:r>
            <a:r>
              <a:rPr lang="sk-SK" sz="3800" dirty="0"/>
              <a:t> rodina – obaja manželskí partneri sú zamestnaní, čo ženám umožnilo emancipovať sa v manželstve prípadne ho z vlastnej vôle ukončiť a samostatne vychovávať deti, ktorých priemerný počet v rodinách klesá. </a:t>
            </a:r>
            <a:endParaRPr lang="sk-SK" sz="3800" dirty="0" smtClean="0"/>
          </a:p>
          <a:p>
            <a:r>
              <a:rPr lang="sk-SK" sz="3800" dirty="0" smtClean="0"/>
              <a:t>Nové </a:t>
            </a:r>
            <a:r>
              <a:rPr lang="sk-SK" sz="3800" dirty="0"/>
              <a:t>spôsoby života ľudí sa prejavujú aj vznikom nových foriem partnerstva a partnerského, resp. manželského života. Čoraz bežnejším sa v moderných spoločnostiach stáva život bez manželského partnera (s dieťaťom či bez neho), programovo bezdetné manželstvo, spolužitie mužov a žien v komúnach, spolužitie muža a ženy bez uzavretia manželstva, homosexuálne partnerské (už i manželské) spolužitie a </a:t>
            </a:r>
            <a:r>
              <a:rPr lang="sk-SK" sz="3800"/>
              <a:t>pod</a:t>
            </a:r>
            <a:r>
              <a:rPr lang="sk-SK" sz="3800" smtClean="0"/>
              <a:t>.</a:t>
            </a:r>
          </a:p>
          <a:p>
            <a:r>
              <a:rPr lang="sk-SK" sz="3800" smtClean="0"/>
              <a:t> </a:t>
            </a:r>
            <a:r>
              <a:rPr lang="sk-SK" sz="3800" dirty="0"/>
              <a:t>Na základe týchto i ďalších javov v moderných spoločnostiach sa v posledných desaťročiach hovorí o kríze rodiny</a:t>
            </a:r>
            <a:r>
              <a:rPr lang="sk-SK" sz="3800" dirty="0" smtClean="0"/>
              <a:t>.</a:t>
            </a:r>
            <a:r>
              <a:rPr lang="sk-SK" sz="3800" dirty="0"/>
              <a:t> 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je </a:t>
            </a:r>
            <a:r>
              <a:rPr lang="sk-SK" dirty="0"/>
              <a:t>sociálna skupina zložená z dvoch alebo viacerých osôb žijúcich spolu v jednej domácnosti, ktoré sú spojené </a:t>
            </a:r>
            <a:r>
              <a:rPr lang="sk-SK" b="1" dirty="0"/>
              <a:t>manželskými</a:t>
            </a:r>
            <a:r>
              <a:rPr lang="sk-SK" dirty="0"/>
              <a:t>, </a:t>
            </a:r>
            <a:r>
              <a:rPr lang="sk-SK" b="1" dirty="0"/>
              <a:t>pokrvnými</a:t>
            </a:r>
            <a:r>
              <a:rPr lang="sk-SK" dirty="0"/>
              <a:t> alebo </a:t>
            </a:r>
            <a:r>
              <a:rPr lang="sk-SK" b="1" dirty="0"/>
              <a:t>adoptívnymi</a:t>
            </a:r>
            <a:r>
              <a:rPr lang="sk-SK" dirty="0"/>
              <a:t> zväzkami</a:t>
            </a:r>
            <a:r>
              <a:rPr lang="sk-SK" dirty="0" smtClean="0"/>
              <a:t>.</a:t>
            </a:r>
            <a:r>
              <a:rPr lang="sk-SK" dirty="0"/>
              <a:t> </a:t>
            </a:r>
          </a:p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Rodina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b="1" dirty="0" smtClean="0"/>
              <a:t>Nukleárna</a:t>
            </a:r>
            <a:r>
              <a:rPr lang="sk-SK" dirty="0" smtClean="0"/>
              <a:t> –základná</a:t>
            </a:r>
          </a:p>
          <a:p>
            <a:r>
              <a:rPr lang="sk-SK" dirty="0" smtClean="0"/>
              <a:t> </a:t>
            </a:r>
            <a:r>
              <a:rPr lang="sk-SK" i="1" dirty="0" smtClean="0"/>
              <a:t>úplná rodina</a:t>
            </a:r>
            <a:r>
              <a:rPr lang="sk-SK" dirty="0" smtClean="0"/>
              <a:t>:</a:t>
            </a:r>
            <a:endParaRPr lang="sk-SK" dirty="0"/>
          </a:p>
          <a:p>
            <a:pPr>
              <a:buNone/>
            </a:pPr>
            <a:r>
              <a:rPr lang="sk-SK" dirty="0" smtClean="0"/>
              <a:t> rodičia + deti </a:t>
            </a:r>
          </a:p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- vzťahy </a:t>
            </a:r>
            <a:r>
              <a:rPr lang="sk-SK" dirty="0"/>
              <a:t>založené na manželských vzťahoch a ich potomkoch, pričom pokrvní príbuzní manželov sú druhoradí</a:t>
            </a:r>
            <a:endParaRPr lang="sk-SK" dirty="0" smtClean="0"/>
          </a:p>
          <a:p>
            <a:pPr>
              <a:buNone/>
            </a:pPr>
            <a:r>
              <a:rPr lang="sk-SK" dirty="0" smtClean="0"/>
              <a:t> - výhodou je, že dieťa vidí vzor vhodného správania sa  otca i matky (pokiaľ rodina dobre funguje) </a:t>
            </a:r>
          </a:p>
          <a:p>
            <a:pPr>
              <a:buNone/>
            </a:pPr>
            <a:r>
              <a:rPr lang="sk-SK" dirty="0" smtClean="0"/>
              <a:t>• </a:t>
            </a:r>
            <a:r>
              <a:rPr lang="sk-SK" i="1" dirty="0" smtClean="0"/>
              <a:t>neúplná rodina </a:t>
            </a:r>
            <a:r>
              <a:rPr lang="sk-SK" dirty="0" smtClean="0"/>
              <a:t>– jeden z rodičov  chýba (rozvod, úmrtie, slobodná matka)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typy rodín</a:t>
            </a:r>
            <a:br>
              <a:rPr lang="sk-SK" dirty="0" smtClean="0"/>
            </a:b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rozšírená rodina- </a:t>
            </a:r>
            <a:r>
              <a:rPr lang="sk-SK" dirty="0" smtClean="0"/>
              <a:t>rodičia + deti + ďalší príbuzní žijúci s nimi v jednej domácnosti (základ rodinných vzťahov tvoria pokrvní príbuzní, manželskí partneri sú druhoradí)</a:t>
            </a:r>
          </a:p>
          <a:p>
            <a:pPr>
              <a:buNone/>
            </a:pPr>
            <a:r>
              <a:rPr lang="sk-SK" dirty="0" smtClean="0"/>
              <a:t>  - výhoda, väčšie množstvo emocionálnych vzťahov, viac možnosti  komunikovať,  podieľanie sa na chode domácnosti, zároveň je tu väčšia  možnosť vzniku konfliktov a vyššie nároky na vzájomnú toleranciu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typy rodín</a:t>
            </a:r>
            <a:br>
              <a:rPr lang="sk-SK" dirty="0" smtClean="0"/>
            </a:b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Rodina </a:t>
            </a:r>
            <a:r>
              <a:rPr lang="sk-SK" b="1" dirty="0"/>
              <a:t>reguluje sexuálne správanie ľudí.</a:t>
            </a:r>
            <a:r>
              <a:rPr lang="sk-SK" dirty="0"/>
              <a:t> Každá spoločnosť predpisuje svojim členom žiaduce spôsoby a hranice sexuálneho správania, určuje, kto s kým môže vstupovať do sexuálnych vzťahov. Každá spoločnosť má tzv. </a:t>
            </a:r>
            <a:r>
              <a:rPr lang="sk-SK" dirty="0" err="1"/>
              <a:t>incestné</a:t>
            </a:r>
            <a:r>
              <a:rPr lang="sk-SK" dirty="0"/>
              <a:t> tabu – zákaz sexuálnych vzťahov medzi pokrvnými príbuznými (rodičmi a deťmi, súrodencami bratancami a sesternicami, atď. ), ktoré má v rôznych spoločnostiach rôznu podobu. Väčšina spoločností zakazuje alebo aspoň odmieta mimomanželské a predmanželské sexuálne vzťahy.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Funkcie rodiny</a:t>
            </a: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Rodina </a:t>
            </a:r>
            <a:r>
              <a:rPr lang="sk-SK" b="1" dirty="0"/>
              <a:t>zabezpečuje reprodukciu</a:t>
            </a:r>
            <a:r>
              <a:rPr lang="sk-SK" dirty="0"/>
              <a:t> (obnovovanie, rozmnožovanie) </a:t>
            </a:r>
            <a:r>
              <a:rPr lang="sk-SK" b="1" dirty="0"/>
              <a:t>spoločnosti</a:t>
            </a:r>
            <a:r>
              <a:rPr lang="sk-SK" dirty="0"/>
              <a:t> – rodia sa v nej noví členovia spoločnosti. Hoci sexuálne vzťahy existujú aj mimo rodiny a mimo nej sa môžu rodiť aj deti, ďalšie pretrvávanie mimo rodiny deťom i spoločnosti zvyčajne prináša problémy. Preto takmer všetky spoločnosti nejakým spôsobom motivujú svojich členov, aby si zakladali rodiny a v nich vychovávali svoje deti.</a:t>
            </a:r>
          </a:p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Rodina </a:t>
            </a:r>
            <a:r>
              <a:rPr lang="sk-SK" b="1" dirty="0"/>
              <a:t>zabezpečuje socializáciu svojich členov</a:t>
            </a:r>
            <a:r>
              <a:rPr lang="sk-SK" dirty="0"/>
              <a:t>, najmä v detstve a v mladosti. Je prvotným a základným socializačným činiteľom, ktorý sprostredkúva prenos kultúry spoločnosti z generácie na generáciu. Je základným spojením jednotlivca so spoločnosťou. Úspech detí v živote v rozhodujúcej miere závisí od kvality ich socializácie v rodine. Ako socializačný činiteľ pôsobí rodina vo všetkých fázach socializácie, teda na všetkých svojich členov</a:t>
            </a:r>
            <a:r>
              <a:rPr lang="sk-SK" dirty="0" smtClean="0"/>
              <a:t>.</a:t>
            </a:r>
            <a:r>
              <a:rPr lang="sk-SK" dirty="0"/>
              <a:t> </a:t>
            </a:r>
          </a:p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Rodina </a:t>
            </a:r>
            <a:r>
              <a:rPr lang="sk-SK" b="1" dirty="0"/>
              <a:t>poskytuje svojim členom starostlivosť, ochranu a citovú oporu </a:t>
            </a:r>
            <a:r>
              <a:rPr lang="sk-SK" dirty="0"/>
              <a:t>(zázemie). Poskytuje ju tak deťom, ako aj dospelým členom rodiny, najmä pri riešení ich životných problémov, v chorobe či starobe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/>
              <a:t>Rodina </a:t>
            </a:r>
            <a:r>
              <a:rPr lang="sk-SK" b="1" dirty="0"/>
              <a:t>sprostredkúva sociálne zaradenie svojich členov do spoločnosti</a:t>
            </a:r>
            <a:r>
              <a:rPr lang="sk-SK" dirty="0"/>
              <a:t>, ich umiestnenie v sociálnej stratifikácii spoločnosti. Člen rodiny už narodením získava množstvo sociálnych pozícií a postupne si v rodine osvojuje rôzne sociálne roly. Na základe príslušnosti d rodine získava ďalšie statusy, sprostredkované napríklad majetkom rodiny, vzdelaním rodičov atď. Rodina motivuje svojich členov k sociálnej mobilite, vytvára im na ňu podmienky, môže jej však aj zabraňovať</a:t>
            </a:r>
            <a:r>
              <a:rPr lang="sk-SK" dirty="0" smtClean="0"/>
              <a:t>.</a:t>
            </a:r>
            <a:r>
              <a:rPr lang="sk-SK" dirty="0"/>
              <a:t> </a:t>
            </a:r>
          </a:p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279</TotalTime>
  <Words>247</Words>
  <Application>Microsoft Office PowerPoint</Application>
  <PresentationFormat>Prezentácia na obrazovke (4:3)</PresentationFormat>
  <Paragraphs>43</Paragraphs>
  <Slides>17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17</vt:i4>
      </vt:variant>
    </vt:vector>
  </HeadingPairs>
  <TitlesOfParts>
    <vt:vector size="22" baseType="lpstr">
      <vt:lpstr>Lucida Sans Unicode</vt:lpstr>
      <vt:lpstr>Verdana</vt:lpstr>
      <vt:lpstr>Wingdings 2</vt:lpstr>
      <vt:lpstr>Wingdings 3</vt:lpstr>
      <vt:lpstr>Hala</vt:lpstr>
      <vt:lpstr>Rodina, typy rodín, funkcie rodiny</vt:lpstr>
      <vt:lpstr>Rodina</vt:lpstr>
      <vt:lpstr>typy rodín </vt:lpstr>
      <vt:lpstr>typy rodín </vt:lpstr>
      <vt:lpstr>Funkcie rodiny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 Životný cyklus rodiny  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Rodina,typy rodín, funkcie rodiny</dc:title>
  <dc:creator>SSUS1</dc:creator>
  <cp:lastModifiedBy>ssus</cp:lastModifiedBy>
  <cp:revision>4</cp:revision>
  <dcterms:created xsi:type="dcterms:W3CDTF">2016-02-03T10:27:09Z</dcterms:created>
  <dcterms:modified xsi:type="dcterms:W3CDTF">2018-02-05T07:30:45Z</dcterms:modified>
</cp:coreProperties>
</file>