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0" r:id="rId13"/>
    <p:sldId id="292" r:id="rId14"/>
    <p:sldId id="291" r:id="rId15"/>
    <p:sldId id="311" r:id="rId16"/>
    <p:sldId id="313" r:id="rId17"/>
    <p:sldId id="314" r:id="rId18"/>
    <p:sldId id="312" r:id="rId19"/>
    <p:sldId id="293" r:id="rId20"/>
    <p:sldId id="315" r:id="rId21"/>
    <p:sldId id="294" r:id="rId22"/>
    <p:sldId id="295" r:id="rId23"/>
    <p:sldId id="296" r:id="rId24"/>
    <p:sldId id="297" r:id="rId25"/>
    <p:sldId id="316" r:id="rId26"/>
    <p:sldId id="317" r:id="rId27"/>
    <p:sldId id="318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DC5"/>
    <a:srgbClr val="FE7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3218150" cy="11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1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78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92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04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79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13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0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82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0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9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6D55-034A-4238-9454-AE5C9FB73B0F}" type="datetimeFigureOut">
              <a:rPr lang="pl-PL" smtClean="0"/>
              <a:t>25.10.2022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8F0F-1E7E-4798-A849-6EE22803BC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36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375433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/>
              <a:t>Zasady przystępowania </a:t>
            </a:r>
            <a:br>
              <a:rPr lang="pl-PL" dirty="0"/>
            </a:br>
            <a:r>
              <a:rPr lang="pl-PL" dirty="0"/>
              <a:t>do egzaminu ósmoklasisty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855108"/>
            <a:ext cx="9144000" cy="1655762"/>
          </a:xfrm>
        </p:spPr>
        <p:txBody>
          <a:bodyPr/>
          <a:lstStyle/>
          <a:p>
            <a:r>
              <a:rPr lang="pl-PL" sz="3200" dirty="0">
                <a:latin typeface="+mj-lt"/>
              </a:rPr>
              <a:t>w roku szkolnym 2022/2023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99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3"/>
    </mc:Choice>
    <mc:Fallback xmlns="">
      <p:transition spd="slow" advTm="461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48"/>
          <a:stretch>
            <a:fillRect/>
          </a:stretch>
        </p:blipFill>
        <p:spPr bwMode="auto">
          <a:xfrm>
            <a:off x="3076204" y="230588"/>
            <a:ext cx="5813353" cy="6408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2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6"/>
    </mc:Choice>
    <mc:Fallback xmlns="">
      <p:transition spd="slow" advTm="465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68" y="69134"/>
            <a:ext cx="10515600" cy="6621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Laureaci i finaliści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754"/>
          <a:stretch>
            <a:fillRect/>
          </a:stretch>
        </p:blipFill>
        <p:spPr bwMode="auto">
          <a:xfrm>
            <a:off x="3016563" y="1965379"/>
            <a:ext cx="8582025" cy="3951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3016563" y="6105776"/>
            <a:ext cx="886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Informacja o sposobie organizacji i przeprowadzania egzaminu ósmoklasisty obowiązująca w roku szkolnym 2022/2023, pkt 3.2.7-8, str. 15.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68" y="823528"/>
            <a:ext cx="11391900" cy="4581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2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99"/>
    </mc:Choice>
    <mc:Fallback xmlns="">
      <p:transition spd="slow" advTm="79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A50631-1E4D-4C48-AB22-BD7ED74A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4" y="2328335"/>
            <a:ext cx="11593487" cy="200084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accent5">
                    <a:lumMod val="50000"/>
                  </a:schemeClr>
                </a:solidFill>
              </a:rPr>
              <a:t>Dostosowanie</a:t>
            </a:r>
            <a:br>
              <a:rPr lang="pl-PL" sz="6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6000" b="1" dirty="0">
                <a:solidFill>
                  <a:schemeClr val="accent5">
                    <a:lumMod val="50000"/>
                  </a:schemeClr>
                </a:solidFill>
              </a:rPr>
              <a:t> warunków lub formy egzaminu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317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"/>
    </mc:Choice>
    <mc:Fallback xmlns="">
      <p:transition spd="slow" advTm="45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18" y="0"/>
            <a:ext cx="10616953" cy="1047564"/>
          </a:xfrm>
        </p:spPr>
        <p:txBody>
          <a:bodyPr>
            <a:noAutofit/>
          </a:bodyPr>
          <a:lstStyle/>
          <a:p>
            <a:r>
              <a:rPr lang="pl-PL" dirty="0"/>
              <a:t>Komunikat w sprawie dostosowania egzaminu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017" y="858392"/>
            <a:ext cx="5925249" cy="59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4"/>
    </mc:Choice>
    <mc:Fallback xmlns="">
      <p:transition spd="slow" advTm="1098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26" y="99300"/>
            <a:ext cx="11469950" cy="1021011"/>
          </a:xfrm>
        </p:spPr>
        <p:txBody>
          <a:bodyPr>
            <a:noAutofit/>
          </a:bodyPr>
          <a:lstStyle/>
          <a:p>
            <a:r>
              <a:rPr lang="pl-PL" dirty="0"/>
              <a:t>Dostosowanie  warunków lub formy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1" y="1676401"/>
            <a:ext cx="9535276" cy="389466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Jeżeli w </a:t>
            </a:r>
            <a:r>
              <a:rPr lang="pl-PL" i="1" dirty="0"/>
              <a:t>Komunikacie </a:t>
            </a:r>
            <a:r>
              <a:rPr lang="pl-PL" dirty="0"/>
              <a:t>jest mowa o przedłużeniu czasu na wykonanie zadań z arkusza standardowego, oznacza to, że pracę z arkuszem można przedłużyć: </a:t>
            </a:r>
          </a:p>
          <a:p>
            <a:pPr marL="457200" lvl="1" indent="0" algn="just">
              <a:buNone/>
            </a:pPr>
            <a:r>
              <a:rPr lang="pl-PL" dirty="0"/>
              <a:t>1) z języka polskiego – nie więcej niż o 60 minut </a:t>
            </a:r>
          </a:p>
          <a:p>
            <a:pPr marL="457200" lvl="1" indent="0" algn="just">
              <a:buNone/>
            </a:pPr>
            <a:r>
              <a:rPr lang="pl-PL" dirty="0"/>
              <a:t>2) z matematyki – nie więcej niż o 50 minut </a:t>
            </a:r>
          </a:p>
          <a:p>
            <a:pPr marL="457200" lvl="1" indent="0" algn="just">
              <a:buNone/>
            </a:pPr>
            <a:r>
              <a:rPr lang="pl-PL" dirty="0"/>
              <a:t>3) z języka obcego nowożytnego – nie więcej niż o 45 minut.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Czas pracy z arkuszem dostosowanym do rodzaju niepełnosprawności wydrukowany na  stronie tytułowej arkusza uwzględnia przedłużenie, o którym mowa powyżej. </a:t>
            </a:r>
          </a:p>
        </p:txBody>
      </p:sp>
    </p:spTree>
    <p:extLst>
      <p:ext uri="{BB962C8B-B14F-4D97-AF65-F5344CB8AC3E}">
        <p14:creationId xmlns:p14="http://schemas.microsoft.com/office/powerpoint/2010/main" val="14986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75"/>
    </mc:Choice>
    <mc:Fallback xmlns="">
      <p:transition spd="slow" advTm="3577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26" y="99300"/>
            <a:ext cx="11469950" cy="1021011"/>
          </a:xfrm>
        </p:spPr>
        <p:txBody>
          <a:bodyPr>
            <a:noAutofit/>
          </a:bodyPr>
          <a:lstStyle/>
          <a:p>
            <a:r>
              <a:rPr lang="pl-PL" dirty="0"/>
              <a:t>Dostosowanie  warunków lub formy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533" y="1820333"/>
            <a:ext cx="9467543" cy="4301067"/>
          </a:xfrm>
        </p:spPr>
        <p:txBody>
          <a:bodyPr>
            <a:normAutofit/>
          </a:bodyPr>
          <a:lstStyle/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Do </a:t>
            </a:r>
            <a:r>
              <a:rPr lang="pl-PL" b="1" dirty="0"/>
              <a:t>21 listopada 2022</a:t>
            </a:r>
            <a:r>
              <a:rPr lang="pl-PL" dirty="0"/>
              <a:t> r. dyrektor szkoły lub upoważniony przez niego nauczyciel informuje na piśmie (</a:t>
            </a:r>
            <a:r>
              <a:rPr lang="pl-PL" b="1" dirty="0"/>
              <a:t>załącznik</a:t>
            </a:r>
            <a:r>
              <a:rPr lang="pl-PL" dirty="0"/>
              <a:t> </a:t>
            </a:r>
            <a:r>
              <a:rPr lang="pl-PL" b="1" dirty="0"/>
              <a:t>4b</a:t>
            </a:r>
            <a:r>
              <a:rPr lang="pl-PL" dirty="0"/>
              <a:t> w </a:t>
            </a:r>
            <a:r>
              <a:rPr lang="pl-PL" i="1" dirty="0"/>
              <a:t>Informacji o sposobie organizacji i przeprowadzania egzaminu ósmoklasisty obowiązującej w roku szkolnym 2022/2023</a:t>
            </a:r>
            <a:r>
              <a:rPr lang="pl-PL" dirty="0"/>
              <a:t>) rodziców ucznia albo pełnoletniego ucznia o wskazanych sposobach dostosowania warunków lub formy przeprowadzania egzaminu ósmoklasisty do potrzeb edukacyjnych i możliwości psychofizycznych tego ucznia. </a:t>
            </a:r>
          </a:p>
        </p:txBody>
      </p:sp>
    </p:spTree>
    <p:extLst>
      <p:ext uri="{BB962C8B-B14F-4D97-AF65-F5344CB8AC3E}">
        <p14:creationId xmlns:p14="http://schemas.microsoft.com/office/powerpoint/2010/main" val="9648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9"/>
    </mc:Choice>
    <mc:Fallback xmlns="">
      <p:transition spd="slow" advTm="2167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26" y="99300"/>
            <a:ext cx="11469950" cy="1021011"/>
          </a:xfrm>
        </p:spPr>
        <p:txBody>
          <a:bodyPr>
            <a:noAutofit/>
          </a:bodyPr>
          <a:lstStyle/>
          <a:p>
            <a:r>
              <a:rPr lang="pl-PL" dirty="0"/>
              <a:t>Dostosowanie  warunków lub formy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67" y="993311"/>
            <a:ext cx="9711268" cy="58054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Dostosowanie </a:t>
            </a:r>
            <a:r>
              <a:rPr lang="pl-PL" sz="1800" b="1" dirty="0"/>
              <a:t>form </a:t>
            </a:r>
            <a:r>
              <a:rPr lang="pl-PL" sz="1800" dirty="0"/>
              <a:t>egzaminu ósmoklasisty polega na przygotowaniu </a:t>
            </a:r>
            <a:r>
              <a:rPr lang="pl-PL" sz="1800" b="1" dirty="0"/>
              <a:t>odrębnych arkuszy dostosowanych </a:t>
            </a:r>
            <a:r>
              <a:rPr lang="pl-PL" sz="1800" dirty="0"/>
              <a:t>do potrzeb i możliwości zdających. </a:t>
            </a:r>
          </a:p>
          <a:p>
            <a:pPr marL="0" indent="0" algn="just">
              <a:buNone/>
            </a:pPr>
            <a:r>
              <a:rPr lang="pl-PL" sz="1800" dirty="0"/>
              <a:t>2. Dostosowanie </a:t>
            </a:r>
            <a:r>
              <a:rPr lang="pl-PL" sz="1800" b="1" dirty="0"/>
              <a:t>warunków </a:t>
            </a:r>
            <a:r>
              <a:rPr lang="pl-PL" sz="1800" dirty="0"/>
              <a:t>przeprowadzania egzaminu ósmoklasisty polega między innymi na: </a:t>
            </a:r>
          </a:p>
          <a:p>
            <a:pPr marL="0" indent="0" algn="just">
              <a:buNone/>
            </a:pPr>
            <a:r>
              <a:rPr lang="pl-PL" sz="1800" dirty="0"/>
              <a:t>1) </a:t>
            </a:r>
            <a:r>
              <a:rPr lang="pl-PL" sz="1800" b="1" dirty="0"/>
              <a:t>zminimalizowaniu ograniczeń wynikających z niepełnosprawności</a:t>
            </a:r>
            <a:r>
              <a:rPr lang="pl-PL" sz="1800" dirty="0"/>
              <a:t>, niedostosowania społecznego lub zagrożenia niedostosowaniem społecznym ucznia </a:t>
            </a:r>
          </a:p>
          <a:p>
            <a:pPr marL="0" indent="0" algn="just">
              <a:buNone/>
            </a:pPr>
            <a:r>
              <a:rPr lang="pl-PL" sz="1800" dirty="0"/>
              <a:t>2) </a:t>
            </a:r>
            <a:r>
              <a:rPr lang="pl-PL" sz="1800" b="1" dirty="0"/>
              <a:t>zapewnieniu uczniowi miejsca pracy</a:t>
            </a:r>
            <a:r>
              <a:rPr lang="pl-PL" sz="1800" dirty="0"/>
              <a:t> odpowiedniego do jego potrzeb edukacyjnych oraz możliwości psychofizycznych </a:t>
            </a:r>
          </a:p>
          <a:p>
            <a:pPr marL="0" indent="0" algn="just">
              <a:buNone/>
            </a:pPr>
            <a:r>
              <a:rPr lang="pl-PL" sz="1800" dirty="0"/>
              <a:t>3) </a:t>
            </a:r>
            <a:r>
              <a:rPr lang="pl-PL" sz="1800" b="1" dirty="0"/>
              <a:t>wykorzystaniu odpowiedniego sprzętu </a:t>
            </a:r>
            <a:r>
              <a:rPr lang="pl-PL" sz="1800" dirty="0"/>
              <a:t>specjalistycznego i środków dydaktycznych </a:t>
            </a:r>
          </a:p>
          <a:p>
            <a:pPr marL="0" indent="0" algn="just">
              <a:buNone/>
            </a:pPr>
            <a:r>
              <a:rPr lang="pl-PL" sz="1800" dirty="0"/>
              <a:t>4) </a:t>
            </a:r>
            <a:r>
              <a:rPr lang="pl-PL" sz="1800" b="1" dirty="0"/>
              <a:t>odpowiednim przedłużeniu czasu </a:t>
            </a:r>
            <a:r>
              <a:rPr lang="pl-PL" sz="1800" dirty="0"/>
              <a:t>przewidzianego na przeprowadzenie egzaminu ósmoklasisty </a:t>
            </a:r>
          </a:p>
          <a:p>
            <a:pPr marL="0" indent="0" algn="just">
              <a:buNone/>
            </a:pPr>
            <a:r>
              <a:rPr lang="pl-PL" sz="1800" dirty="0"/>
              <a:t>5) </a:t>
            </a:r>
            <a:r>
              <a:rPr lang="pl-PL" sz="1800" b="1" dirty="0"/>
              <a:t>ustaleniu zasad oceniania</a:t>
            </a:r>
            <a:r>
              <a:rPr lang="pl-PL" sz="1800" dirty="0"/>
              <a:t> rozwiązań zadań wykorzystywanych do przeprowadzania egzaminu ósmoklasisty, o których mowa w art. 9a ust. 2 pkt 2 ustawy o systemie oświaty1, uwzględniających potrzeby edukacyjne oraz możliwości psychofizyczne ucznia </a:t>
            </a:r>
          </a:p>
          <a:p>
            <a:pPr marL="0" indent="0" algn="just">
              <a:buNone/>
            </a:pPr>
            <a:r>
              <a:rPr lang="pl-PL" sz="1800" dirty="0"/>
              <a:t>6) </a:t>
            </a:r>
            <a:r>
              <a:rPr lang="pl-PL" sz="1800" b="1" dirty="0"/>
              <a:t>zapewnieniu obecności i pomocy </a:t>
            </a:r>
            <a:r>
              <a:rPr lang="pl-PL" sz="1800" dirty="0"/>
              <a:t>w czasie egzaminu ósmoklasisty </a:t>
            </a:r>
            <a:r>
              <a:rPr lang="pl-PL" sz="1800" b="1" dirty="0"/>
              <a:t>nauczyciela wspomagającego </a:t>
            </a:r>
            <a:r>
              <a:rPr lang="pl-PL" sz="1800" dirty="0"/>
              <a:t>ucznia w czytaniu lub pisaniu4 lub specjalisty odpowiednio z zakresu danego rodzaju niepełnosprawności, niedostosowania społecznego lub zagrożenia niedostosowaniem społecznym, jeżeli jest to niezbędne do uzyskania właściwego kontaktu z uczniem lub pomocy w obsłudze sprzętu specjalistycznego i środków dydaktycznych. </a:t>
            </a:r>
          </a:p>
          <a:p>
            <a:pPr marL="0" indent="0" algn="just">
              <a:buNone/>
            </a:pPr>
            <a:r>
              <a:rPr lang="pl-PL" sz="1800" dirty="0"/>
              <a:t>3. Możliwe sposoby dostosowania warunków i form przeprowadzania egzaminu ósmoklasisty dla poszczególnych grup zdających wskazane są w Tabelach 1.1–1.19. </a:t>
            </a:r>
          </a:p>
        </p:txBody>
      </p:sp>
    </p:spTree>
    <p:extLst>
      <p:ext uri="{BB962C8B-B14F-4D97-AF65-F5344CB8AC3E}">
        <p14:creationId xmlns:p14="http://schemas.microsoft.com/office/powerpoint/2010/main" val="4523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31"/>
    </mc:Choice>
    <mc:Fallback xmlns="">
      <p:transition spd="slow" advTm="772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26" y="99300"/>
            <a:ext cx="11469950" cy="1021011"/>
          </a:xfrm>
        </p:spPr>
        <p:txBody>
          <a:bodyPr>
            <a:noAutofit/>
          </a:bodyPr>
          <a:lstStyle/>
          <a:p>
            <a:r>
              <a:rPr lang="pl-PL" dirty="0"/>
              <a:t>Dostosowanie  warunków lub formy egzaminu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0" y="981075"/>
            <a:ext cx="48482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35"/>
    </mc:Choice>
    <mc:Fallback xmlns="">
      <p:transition spd="slow" advTm="9673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18" y="0"/>
            <a:ext cx="10616953" cy="1047564"/>
          </a:xfrm>
        </p:spPr>
        <p:txBody>
          <a:bodyPr>
            <a:noAutofit/>
          </a:bodyPr>
          <a:lstStyle/>
          <a:p>
            <a:r>
              <a:rPr lang="pl-PL" dirty="0"/>
              <a:t>Komunikat w sprawie dostosowania egzaminu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7261813" y="840585"/>
            <a:ext cx="4930187" cy="5872322"/>
            <a:chOff x="6128279" y="840585"/>
            <a:chExt cx="5493113" cy="5872322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8279" y="840585"/>
              <a:ext cx="5493113" cy="5872322"/>
            </a:xfrm>
            <a:prstGeom prst="rect">
              <a:avLst/>
            </a:prstGeom>
          </p:spPr>
        </p:pic>
        <p:sp>
          <p:nvSpPr>
            <p:cNvPr id="4" name="Prostokąt 3"/>
            <p:cNvSpPr/>
            <p:nvPr/>
          </p:nvSpPr>
          <p:spPr>
            <a:xfrm>
              <a:off x="6400800" y="2988733"/>
              <a:ext cx="2099733" cy="1862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6468533" y="4681487"/>
              <a:ext cx="3056467" cy="1953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2300470" y="840585"/>
            <a:ext cx="4626557" cy="5872322"/>
            <a:chOff x="2300470" y="840585"/>
            <a:chExt cx="4626557" cy="5872322"/>
          </a:xfrm>
        </p:grpSpPr>
        <p:grpSp>
          <p:nvGrpSpPr>
            <p:cNvPr id="5" name="Grupa 4"/>
            <p:cNvGrpSpPr/>
            <p:nvPr/>
          </p:nvGrpSpPr>
          <p:grpSpPr>
            <a:xfrm>
              <a:off x="2300470" y="840585"/>
              <a:ext cx="4626557" cy="5872322"/>
              <a:chOff x="268595" y="840585"/>
              <a:chExt cx="4626557" cy="5872322"/>
            </a:xfrm>
          </p:grpSpPr>
          <p:pic>
            <p:nvPicPr>
              <p:cNvPr id="7" name="Obraz 6"/>
              <p:cNvPicPr>
                <a:picLocks noChangeAspect="1"/>
              </p:cNvPicPr>
              <p:nvPr/>
            </p:nvPicPr>
            <p:blipFill rotWithShape="1">
              <a:blip r:embed="rId3"/>
              <a:srcRect t="6303"/>
              <a:stretch/>
            </p:blipFill>
            <p:spPr>
              <a:xfrm>
                <a:off x="268595" y="840585"/>
                <a:ext cx="4626557" cy="5872322"/>
              </a:xfrm>
              <a:prstGeom prst="rect">
                <a:avLst/>
              </a:prstGeom>
            </p:spPr>
          </p:pic>
          <p:sp>
            <p:nvSpPr>
              <p:cNvPr id="9" name="Prostokąt 8"/>
              <p:cNvSpPr/>
              <p:nvPr/>
            </p:nvSpPr>
            <p:spPr>
              <a:xfrm>
                <a:off x="560218" y="3598333"/>
                <a:ext cx="2555515" cy="17841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560218" y="2988733"/>
                <a:ext cx="997649" cy="1893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560218" y="5119209"/>
                <a:ext cx="2555515" cy="1639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60218" y="6123701"/>
                <a:ext cx="2242250" cy="1639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10" name="Łącznik prosty 9"/>
            <p:cNvCxnSpPr/>
            <p:nvPr/>
          </p:nvCxnSpPr>
          <p:spPr>
            <a:xfrm>
              <a:off x="2592093" y="2861733"/>
              <a:ext cx="40965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95"/>
    </mc:Choice>
    <mc:Fallback xmlns="">
      <p:transition spd="slow" advTm="14289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47" y="805157"/>
            <a:ext cx="10515600" cy="1325563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99" y="43518"/>
            <a:ext cx="10515600" cy="9385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</a:rPr>
              <a:t>Załącznik 4 b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3183467" y="1743682"/>
            <a:ext cx="86025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200" dirty="0">
              <a:latin typeface="Arial" panose="020B0604020202020204" pitchFamily="34" charset="0"/>
            </a:endParaRPr>
          </a:p>
          <a:p>
            <a:pPr algn="just"/>
            <a:r>
              <a:rPr lang="pl-PL" sz="2200" dirty="0">
                <a:solidFill>
                  <a:srgbClr val="000000"/>
                </a:solidFill>
              </a:rPr>
              <a:t>Dyrektor szkoły lub upoważniony przez niego nauczyciel zobowiązany jest do zapoznania uczniów i ich rodziców lub słuchaczy z możliwymi dostosowaniami warunków i form przeprowadzania egzaminu ósmoklasisty nie później niż </a:t>
            </a:r>
            <a:r>
              <a:rPr lang="pl-PL" sz="2200" b="1" dirty="0">
                <a:solidFill>
                  <a:srgbClr val="000000"/>
                </a:solidFill>
              </a:rPr>
              <a:t>do 28 września 2022 r. </a:t>
            </a:r>
          </a:p>
          <a:p>
            <a:pPr algn="just"/>
            <a:endParaRPr lang="pl-PL" sz="2200" dirty="0"/>
          </a:p>
          <a:p>
            <a:pPr algn="just"/>
            <a:r>
              <a:rPr lang="pl-PL" sz="2200" dirty="0"/>
              <a:t>Rada pedagogiczna, spośród możliwych sposobów dostosowania warunków i form przeprowadzania egzaminu ósmoklasisty, wymienionych w komunikacie o dostosowaniach, wskazuje sposób lub sposoby dostosowania warunków lub formy przeprowadzania egzaminu ósmoklasisty dla ucznia. </a:t>
            </a:r>
          </a:p>
        </p:txBody>
      </p:sp>
    </p:spTree>
    <p:extLst>
      <p:ext uri="{BB962C8B-B14F-4D97-AF65-F5344CB8AC3E}">
        <p14:creationId xmlns:p14="http://schemas.microsoft.com/office/powerpoint/2010/main" val="42875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6"/>
    </mc:Choice>
    <mc:Fallback xmlns="">
      <p:transition spd="slow" advTm="218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3533" y="195793"/>
            <a:ext cx="10515600" cy="845608"/>
          </a:xfrm>
        </p:spPr>
        <p:txBody>
          <a:bodyPr/>
          <a:lstStyle/>
          <a:p>
            <a:r>
              <a:rPr lang="pl-PL" dirty="0"/>
              <a:t>Tematyka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318000" y="1825625"/>
            <a:ext cx="7035800" cy="4351338"/>
          </a:xfrm>
        </p:spPr>
        <p:txBody>
          <a:bodyPr/>
          <a:lstStyle/>
          <a:p>
            <a:r>
              <a:rPr lang="pl-PL" dirty="0"/>
              <a:t>Zwolnienia uczniów z egzaminu</a:t>
            </a:r>
          </a:p>
          <a:p>
            <a:r>
              <a:rPr lang="pl-PL" dirty="0"/>
              <a:t>Laureaci i finaliści</a:t>
            </a:r>
          </a:p>
          <a:p>
            <a:r>
              <a:rPr lang="pl-PL" dirty="0"/>
              <a:t>Dostosowanie warunków lub formy egzaminu</a:t>
            </a:r>
          </a:p>
          <a:p>
            <a:r>
              <a:rPr lang="pl-PL" dirty="0"/>
              <a:t>Harmonogram zadań </a:t>
            </a:r>
            <a:r>
              <a:rPr lang="pl-PL" dirty="0" err="1"/>
              <a:t>PZE</a:t>
            </a:r>
            <a:endParaRPr lang="pl-PL" dirty="0"/>
          </a:p>
          <a:p>
            <a:r>
              <a:rPr lang="pl-PL" dirty="0"/>
              <a:t>Powołanie zespołów przedmiotowych i nadzorujących</a:t>
            </a:r>
          </a:p>
          <a:p>
            <a:r>
              <a:rPr lang="pl-PL" dirty="0"/>
              <a:t>Źródła informacji</a:t>
            </a:r>
          </a:p>
        </p:txBody>
      </p:sp>
    </p:spTree>
    <p:extLst>
      <p:ext uri="{BB962C8B-B14F-4D97-AF65-F5344CB8AC3E}">
        <p14:creationId xmlns:p14="http://schemas.microsoft.com/office/powerpoint/2010/main" val="32689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52"/>
    </mc:Choice>
    <mc:Fallback xmlns="">
      <p:transition spd="slow" advTm="339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47" y="805157"/>
            <a:ext cx="10515600" cy="1325563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99" y="43518"/>
            <a:ext cx="10515600" cy="9385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</a:rPr>
              <a:t>Załącznik 4 b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3530600" y="1163138"/>
            <a:ext cx="788246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200" dirty="0">
              <a:latin typeface="Arial" panose="020B0604020202020204" pitchFamily="34" charset="0"/>
            </a:endParaRPr>
          </a:p>
          <a:p>
            <a:pPr algn="just"/>
            <a:r>
              <a:rPr lang="pl-PL" sz="2200" dirty="0"/>
              <a:t>Dyrektor szkoły lub upoważniony przez niego nauczyciel informuje na piśmie rodziców ucznia albo pełnoletniego ucznia o wskazanym przez radę pedagogiczną sposobie lub sposobach dostosowania warunków lub formy przeprowadzania egzaminu ósmoklasisty do jego potrzeb edukacyjnych i możliwości psychofizycznych, nie później niż </a:t>
            </a:r>
            <a:r>
              <a:rPr lang="pl-PL" sz="2200" b="1" dirty="0"/>
              <a:t>do 21 listopada 2022 r. </a:t>
            </a:r>
            <a:r>
              <a:rPr lang="pl-PL" sz="2200" dirty="0"/>
              <a:t>(</a:t>
            </a:r>
            <a:r>
              <a:rPr lang="pl-PL" sz="2200" b="1" dirty="0"/>
              <a:t>załącznik 4b</a:t>
            </a:r>
            <a:r>
              <a:rPr lang="pl-PL" sz="2200" dirty="0"/>
              <a:t>). </a:t>
            </a:r>
          </a:p>
          <a:p>
            <a:pPr algn="just"/>
            <a:endParaRPr lang="pl-PL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l-PL" sz="2400" dirty="0"/>
          </a:p>
          <a:p>
            <a:pPr algn="just"/>
            <a:r>
              <a:rPr lang="pl-PL" sz="2200" dirty="0"/>
              <a:t>Rodzice ucznia lub słuchacz składają oświadczenie (również </a:t>
            </a:r>
            <a:br>
              <a:rPr lang="pl-PL" sz="2200" dirty="0"/>
            </a:br>
            <a:r>
              <a:rPr lang="pl-PL" sz="2200" dirty="0"/>
              <a:t>w </a:t>
            </a:r>
            <a:r>
              <a:rPr lang="pl-PL" sz="2200" b="1" dirty="0"/>
              <a:t>załączniku 4b</a:t>
            </a:r>
            <a:r>
              <a:rPr lang="pl-PL" sz="2200" dirty="0"/>
              <a:t>) o korzystaniu albo niekorzystaniu ze wskazanych sposobów dostosowania w terminie 3 dni roboczych od dnia otrzymania informacji, o której mowa w pkt 3.4.17., tj. nie później niż </a:t>
            </a:r>
            <a:r>
              <a:rPr lang="pl-PL" sz="2200" b="1" dirty="0"/>
              <a:t>do 24 listopada 2022 r. </a:t>
            </a:r>
            <a:r>
              <a:rPr lang="pl-PL" sz="22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21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0"/>
    </mc:Choice>
    <mc:Fallback xmlns="">
      <p:transition spd="slow" advTm="293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47" y="805157"/>
            <a:ext cx="10515600" cy="1325563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pic>
        <p:nvPicPr>
          <p:cNvPr id="4099" name="Picture 3" descr="C:\Users\pjaje\Desktop\pytanie o dostosowania\załącznik 4b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600" y="1027163"/>
            <a:ext cx="4608909" cy="5582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 txBox="1">
            <a:spLocks/>
          </p:cNvSpPr>
          <p:nvPr/>
        </p:nvSpPr>
        <p:spPr>
          <a:xfrm>
            <a:off x="678699" y="43518"/>
            <a:ext cx="10515600" cy="93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000">
                <a:latin typeface="+mj-lt"/>
              </a:rPr>
              <a:t>Załącznik 4 b</a:t>
            </a:r>
            <a:endParaRPr lang="pl-PL" sz="2400" dirty="0"/>
          </a:p>
        </p:txBody>
      </p:sp>
      <p:pic>
        <p:nvPicPr>
          <p:cNvPr id="4098" name="Picture 2" descr="C:\Users\pjaje\Desktop\pytanie o dostosowania\załacznik 4b 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00" y="1048028"/>
            <a:ext cx="4673683" cy="5561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0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0"/>
    </mc:Choice>
    <mc:Fallback xmlns="">
      <p:transition spd="slow" advTm="3368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07339" y="131813"/>
            <a:ext cx="10515600" cy="7042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Załącznik 4 a</a:t>
            </a:r>
          </a:p>
        </p:txBody>
      </p:sp>
      <p:sp>
        <p:nvSpPr>
          <p:cNvPr id="9" name="Prostokąt 8"/>
          <p:cNvSpPr/>
          <p:nvPr/>
        </p:nvSpPr>
        <p:spPr>
          <a:xfrm>
            <a:off x="3228700" y="6200604"/>
            <a:ext cx="8802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Informacja o sposobie organizacji i przeprowadzania egzaminu ósmoklasisty obowiązująca w roku szkolnym 2022/2023, pkt 3.2.8 str. 15</a:t>
            </a:r>
            <a:r>
              <a:rPr lang="pl-PL" sz="1400" dirty="0">
                <a:solidFill>
                  <a:prstClr val="black"/>
                </a:solidFill>
              </a:rPr>
              <a:t>.; 3.4.16, str. 20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3621832" y="1209985"/>
            <a:ext cx="8258175" cy="4616656"/>
            <a:chOff x="3621832" y="1209985"/>
            <a:chExt cx="8258175" cy="4616656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1832" y="3702566"/>
              <a:ext cx="8258175" cy="2124075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0882" y="1209985"/>
              <a:ext cx="8239125" cy="1876425"/>
            </a:xfrm>
            <a:prstGeom prst="rect">
              <a:avLst/>
            </a:prstGeom>
          </p:spPr>
        </p:pic>
        <p:cxnSp>
          <p:nvCxnSpPr>
            <p:cNvPr id="6" name="Łącznik prosty 5"/>
            <p:cNvCxnSpPr/>
            <p:nvPr/>
          </p:nvCxnSpPr>
          <p:spPr>
            <a:xfrm flipV="1">
              <a:off x="3869267" y="1905000"/>
              <a:ext cx="6079066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4876800" y="2140455"/>
              <a:ext cx="2683933" cy="16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5410200" y="2374636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3750733" y="4855370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7312939" y="4855370"/>
              <a:ext cx="381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3750733" y="5092437"/>
              <a:ext cx="172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5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1"/>
    </mc:Choice>
    <mc:Fallback xmlns="">
      <p:transition spd="slow" advTm="3559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jaje\Desktop\pytanie o dostosowania\załąvcznik 4a.png"/>
          <p:cNvPicPr>
            <a:picLocks noChangeAspect="1" noChangeArrowheads="1"/>
          </p:cNvPicPr>
          <p:nvPr/>
        </p:nvPicPr>
        <p:blipFill>
          <a:blip r:embed="rId2" cstate="print"/>
          <a:srcRect t="2679"/>
          <a:stretch>
            <a:fillRect/>
          </a:stretch>
        </p:blipFill>
        <p:spPr bwMode="auto">
          <a:xfrm>
            <a:off x="3570675" y="52501"/>
            <a:ext cx="6022099" cy="61690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E99E18A-DD23-4659-8F8B-73406ACF36E6}"/>
              </a:ext>
            </a:extLst>
          </p:cNvPr>
          <p:cNvSpPr/>
          <p:nvPr/>
        </p:nvSpPr>
        <p:spPr>
          <a:xfrm>
            <a:off x="3570675" y="6369273"/>
            <a:ext cx="457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Wniosek o zwolnienie należy złożyć w systemie 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7C2516-2D52-427E-AC4A-53F23F25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43" y="6420570"/>
            <a:ext cx="1086002" cy="266737"/>
          </a:xfrm>
          <a:prstGeom prst="rect">
            <a:avLst/>
          </a:prstGeom>
        </p:spPr>
      </p:pic>
      <p:pic>
        <p:nvPicPr>
          <p:cNvPr id="6" name="Grafika 5" descr="Wykrzyknik">
            <a:extLst>
              <a:ext uri="{FF2B5EF4-FFF2-40B4-BE49-F238E27FC236}">
                <a16:creationId xmlns:a16="http://schemas.microsoft.com/office/drawing/2014/main" id="{69EE40BD-B513-4920-9616-0C4C96B195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9424" y="5912073"/>
            <a:ext cx="914400" cy="914400"/>
          </a:xfrm>
          <a:prstGeom prst="rect">
            <a:avLst/>
          </a:prstGeom>
        </p:spPr>
      </p:pic>
      <p:sp>
        <p:nvSpPr>
          <p:cNvPr id="9" name="Symbol zastępczy zawartości 4"/>
          <p:cNvSpPr>
            <a:spLocks noGrp="1"/>
          </p:cNvSpPr>
          <p:nvPr>
            <p:ph idx="1"/>
          </p:nvPr>
        </p:nvSpPr>
        <p:spPr>
          <a:xfrm>
            <a:off x="154309" y="77805"/>
            <a:ext cx="10515600" cy="7042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Załącznik 4 a</a:t>
            </a:r>
          </a:p>
        </p:txBody>
      </p:sp>
    </p:spTree>
    <p:extLst>
      <p:ext uri="{BB962C8B-B14F-4D97-AF65-F5344CB8AC3E}">
        <p14:creationId xmlns:p14="http://schemas.microsoft.com/office/powerpoint/2010/main" val="24292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0"/>
    </mc:Choice>
    <mc:Fallback xmlns="">
      <p:transition spd="slow" advTm="1807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33" y="93371"/>
            <a:ext cx="11011855" cy="65051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Uczniowie niesłyszący i słabosłyszący</a:t>
            </a:r>
            <a:endParaRPr lang="pl-PL" sz="4000" dirty="0">
              <a:latin typeface="+mj-lt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403177" y="1288074"/>
            <a:ext cx="6039926" cy="5129212"/>
            <a:chOff x="3581911" y="873207"/>
            <a:chExt cx="6039926" cy="5129212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911" y="873207"/>
              <a:ext cx="6039926" cy="5129212"/>
            </a:xfrm>
            <a:prstGeom prst="rect">
              <a:avLst/>
            </a:prstGeom>
          </p:spPr>
        </p:pic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06D7B36-4560-415C-A75C-F7FEFDE157D5}"/>
                </a:ext>
              </a:extLst>
            </p:cNvPr>
            <p:cNvSpPr/>
            <p:nvPr/>
          </p:nvSpPr>
          <p:spPr>
            <a:xfrm>
              <a:off x="3861128" y="5537200"/>
              <a:ext cx="5638472" cy="4652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2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5"/>
    </mc:Choice>
    <mc:Fallback xmlns="">
      <p:transition spd="slow" advTm="3058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65" y="200778"/>
            <a:ext cx="11011855" cy="80048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Harmonogram zadań </a:t>
            </a:r>
            <a:r>
              <a:rPr lang="pl-PL" sz="4000" dirty="0" err="1">
                <a:latin typeface="+mj-lt"/>
                <a:cs typeface="Calibri Light" panose="020F0302020204030204" pitchFamily="34" charset="0"/>
              </a:rPr>
              <a:t>PZE</a:t>
            </a:r>
            <a:endParaRPr lang="pl-PL" sz="4000" dirty="0">
              <a:latin typeface="+mj-lt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2971800" y="1185130"/>
            <a:ext cx="8917397" cy="5455069"/>
            <a:chOff x="2167846" y="1202064"/>
            <a:chExt cx="9441951" cy="5455069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7846" y="1202064"/>
              <a:ext cx="9441951" cy="5455069"/>
            </a:xfrm>
            <a:prstGeom prst="rect">
              <a:avLst/>
            </a:prstGeom>
          </p:spPr>
        </p:pic>
        <p:sp>
          <p:nvSpPr>
            <p:cNvPr id="5" name="Prostokąt zaokrąglony 4"/>
            <p:cNvSpPr/>
            <p:nvPr/>
          </p:nvSpPr>
          <p:spPr>
            <a:xfrm>
              <a:off x="2260315" y="2065106"/>
              <a:ext cx="2075379" cy="359595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10355" y="2321961"/>
              <a:ext cx="6760396" cy="29795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925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26"/>
    </mc:Choice>
    <mc:Fallback xmlns="">
      <p:transition spd="slow" advTm="5432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62" y="267129"/>
            <a:ext cx="5315447" cy="1263720"/>
          </a:xfrm>
        </p:spPr>
        <p:txBody>
          <a:bodyPr>
            <a:noAutofit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Dane w deklaracji: </a:t>
            </a:r>
            <a:br>
              <a:rPr lang="pl-PL" dirty="0"/>
            </a:br>
            <a:r>
              <a:rPr lang="pl-PL" dirty="0"/>
              <a:t>załącznik 3a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b="35968"/>
          <a:stretch/>
        </p:blipFill>
        <p:spPr>
          <a:xfrm>
            <a:off x="5435029" y="203897"/>
            <a:ext cx="6574885" cy="46635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63548"/>
          <a:stretch/>
        </p:blipFill>
        <p:spPr>
          <a:xfrm>
            <a:off x="2530889" y="4007017"/>
            <a:ext cx="6301439" cy="27216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81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3"/>
    </mc:Choice>
    <mc:Fallback xmlns="">
      <p:transition spd="slow" advTm="2914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8" y="157885"/>
            <a:ext cx="4298305" cy="1198303"/>
          </a:xfrm>
        </p:spPr>
        <p:txBody>
          <a:bodyPr>
            <a:noAutofit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pl-PL" dirty="0"/>
              <a:t>Dane w deklaracji: </a:t>
            </a:r>
            <a:br>
              <a:rPr lang="pl-PL" dirty="0"/>
            </a:br>
            <a:r>
              <a:rPr lang="pl-PL" dirty="0"/>
              <a:t>załącznik 3b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b="46400"/>
          <a:stretch/>
        </p:blipFill>
        <p:spPr>
          <a:xfrm>
            <a:off x="5767895" y="22414"/>
            <a:ext cx="6148116" cy="3787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t="54240"/>
          <a:stretch/>
        </p:blipFill>
        <p:spPr>
          <a:xfrm>
            <a:off x="3617362" y="3361266"/>
            <a:ext cx="6075256" cy="33350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06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5"/>
    </mc:Choice>
    <mc:Fallback xmlns="">
      <p:transition spd="slow" advTm="1217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33" y="93370"/>
            <a:ext cx="11011855" cy="80048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Harmonogram zadań </a:t>
            </a:r>
            <a:r>
              <a:rPr lang="pl-PL" sz="4000" dirty="0" err="1">
                <a:latin typeface="+mj-lt"/>
                <a:cs typeface="Calibri Light" panose="020F0302020204030204" pitchFamily="34" charset="0"/>
              </a:rPr>
              <a:t>PZE</a:t>
            </a:r>
            <a:endParaRPr lang="pl-PL" sz="40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75" y="1222869"/>
            <a:ext cx="8645382" cy="53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39"/>
    </mc:Choice>
    <mc:Fallback xmlns="">
      <p:transition spd="slow" advTm="5283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90" y="114153"/>
            <a:ext cx="7689086" cy="872166"/>
          </a:xfrm>
        </p:spPr>
        <p:txBody>
          <a:bodyPr>
            <a:normAutofit/>
          </a:bodyPr>
          <a:lstStyle/>
          <a:p>
            <a:r>
              <a:rPr lang="pl-PL" dirty="0"/>
              <a:t>Powołanie zespołu egzaminacyjnego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149600" y="1670692"/>
            <a:ext cx="8690410" cy="41289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Przewodniczący zespołu egzaminacyjnego (PZE), którym jest dyrektor szkoły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pl-PL" dirty="0"/>
              <a:t>Nie później niż </a:t>
            </a:r>
            <a:r>
              <a:rPr lang="pl-PL" b="1" dirty="0">
                <a:solidFill>
                  <a:srgbClr val="0070C0"/>
                </a:solidFill>
              </a:rPr>
              <a:t>do 23 marca 2023 r. </a:t>
            </a:r>
            <a:r>
              <a:rPr lang="pl-PL" b="1" dirty="0"/>
              <a:t>powołuje członków zespołu egzaminacyjnego </a:t>
            </a:r>
            <a:r>
              <a:rPr lang="pl-PL" dirty="0"/>
              <a:t>oraz może powołać zastępcę przewodniczącego tego zespołu spośród członków zespołu (</a:t>
            </a:r>
            <a:r>
              <a:rPr lang="pl-PL" i="1" dirty="0"/>
              <a:t>załącznik 5a i 5b</a:t>
            </a:r>
            <a:r>
              <a:rPr lang="pl-PL" dirty="0"/>
              <a:t>).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pl-PL" dirty="0"/>
              <a:t>Nie później niż </a:t>
            </a:r>
            <a:r>
              <a:rPr lang="pl-PL" b="1" dirty="0">
                <a:solidFill>
                  <a:srgbClr val="0070C0"/>
                </a:solidFill>
              </a:rPr>
              <a:t>do 24 kwietnia 2023 r.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/>
              <a:t>spośród członków zespołu egzaminacyjnego, </a:t>
            </a:r>
            <a:r>
              <a:rPr lang="pl-PL" b="1" dirty="0"/>
              <a:t>powołuje zespoły nadzorujące </a:t>
            </a:r>
            <a:r>
              <a:rPr lang="pl-PL" dirty="0"/>
              <a:t>przebieg egzaminu ósmoklasisty w poszczególnych salach egzaminacyjnych oraz wyznacza przewodniczących tych zespołów (</a:t>
            </a:r>
            <a:r>
              <a:rPr lang="pl-PL" i="1" dirty="0"/>
              <a:t>załącznik 5a</a:t>
            </a:r>
            <a:r>
              <a:rPr lang="pl-PL" dirty="0"/>
              <a:t>).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7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169">
        <p15:prstTrans prst="pageCurlDouble"/>
      </p:transition>
    </mc:Choice>
    <mc:Fallback xmlns="">
      <p:transition spd="slow" advTm="3016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D258A-1A03-43C1-AD4F-4304FCFB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47" y="0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>
                <a:latin typeface="+mn-lt"/>
              </a:rPr>
              <a:t>Zwolnienie z egzaminu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67" y="2372342"/>
            <a:ext cx="8615942" cy="1793258"/>
          </a:xfrm>
        </p:spPr>
        <p:txBody>
          <a:bodyPr/>
          <a:lstStyle/>
          <a:p>
            <a:r>
              <a:rPr lang="pl-PL" dirty="0"/>
              <a:t>Kiedy nie zgłaszamy uczniów do egzaminu?</a:t>
            </a:r>
          </a:p>
          <a:p>
            <a:r>
              <a:rPr lang="pl-PL" dirty="0"/>
              <a:t>Których uczniów zgłaszamy do egzaminu i wnioskujemy o zwolnienie, omówienie przypadków</a:t>
            </a:r>
          </a:p>
        </p:txBody>
      </p:sp>
    </p:spTree>
    <p:extLst>
      <p:ext uri="{BB962C8B-B14F-4D97-AF65-F5344CB8AC3E}">
        <p14:creationId xmlns:p14="http://schemas.microsoft.com/office/powerpoint/2010/main" val="2544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3"/>
    </mc:Choice>
    <mc:Fallback xmlns="">
      <p:transition spd="slow" advTm="1478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6540" y="291592"/>
            <a:ext cx="7822929" cy="1210614"/>
          </a:xfrm>
        </p:spPr>
        <p:txBody>
          <a:bodyPr>
            <a:normAutofit/>
          </a:bodyPr>
          <a:lstStyle/>
          <a:p>
            <a:r>
              <a:rPr lang="pl-PL" dirty="0"/>
              <a:t>Powołanie zespołu egzaminacyjnego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259667" y="2036099"/>
            <a:ext cx="8341013" cy="41530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r>
              <a:rPr lang="pl-PL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Przewodniczący zespołu egzaminacyjnego (PZE), którym jest dyrektor szkoły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ClrTx/>
              <a:buFont typeface="Symbol" panose="05050102010706020507" pitchFamily="18" charset="2"/>
              <a:buChar char=""/>
            </a:pPr>
            <a:r>
              <a:rPr lang="pl-PL" dirty="0"/>
              <a:t>Jeżeli przewodniczący zespołu nadzorującego lub członek tego zespołu z powodu choroby lub innych ważnych przyczyn nie może wziąć udziału w egzaminie ósmoklasisty, przewodniczący zespołu egzaminacyjnego – nawet w dniu egzaminu – </a:t>
            </a:r>
            <a:r>
              <a:rPr lang="pl-PL" b="1" dirty="0"/>
              <a:t>powołuje w zastępstwie innego przewodniczącego zespołu nadzorującego </a:t>
            </a:r>
            <a:r>
              <a:rPr lang="pl-PL" dirty="0"/>
              <a:t>lub członka tego zespołu. Fakt ten powinien być odnotowany w formularzu powołania zespołów nadzorujących (</a:t>
            </a:r>
            <a:r>
              <a:rPr lang="pl-PL" i="1" dirty="0"/>
              <a:t>załącznik 5a</a:t>
            </a:r>
            <a:r>
              <a:rPr lang="pl-PL" dirty="0"/>
              <a:t>).</a:t>
            </a:r>
            <a:endParaRPr lang="pl-PL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8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780">
        <p15:prstTrans prst="pageCurlDouble"/>
      </p:transition>
    </mc:Choice>
    <mc:Fallback xmlns="">
      <p:transition spd="slow" advTm="2278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1635" y="380884"/>
            <a:ext cx="6139530" cy="939264"/>
          </a:xfrm>
        </p:spPr>
        <p:txBody>
          <a:bodyPr>
            <a:normAutofit/>
          </a:bodyPr>
          <a:lstStyle/>
          <a:p>
            <a:r>
              <a:rPr lang="pl-PL" sz="4000" dirty="0"/>
              <a:t>Skład zespołu nadzorującego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27400" y="1968775"/>
            <a:ext cx="8576733" cy="378009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l-PL" sz="2400" dirty="0"/>
              <a:t>W skład zespołu nadzorującego wchodzi co najmniej </a:t>
            </a:r>
            <a:r>
              <a:rPr lang="pl-PL" sz="2400" b="1" dirty="0">
                <a:solidFill>
                  <a:srgbClr val="0070C0"/>
                </a:solidFill>
              </a:rPr>
              <a:t>2</a:t>
            </a:r>
            <a:r>
              <a:rPr lang="pl-PL" sz="2400" dirty="0"/>
              <a:t> nauczycieli, z tym że co najmniej jeden nauczyciel jest zatrudniony w: </a:t>
            </a:r>
            <a:endParaRPr lang="pl-PL" sz="2400" dirty="0"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cs typeface="Arial" panose="020B0604020202020204" pitchFamily="34" charset="0"/>
              </a:rPr>
              <a:t>szkole, w której jest przeprowadzany egzamin; nauczyciel ten pełni funkcję przewodniczącego zespołu,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dirty="0">
                <a:cs typeface="Arial" panose="020B0604020202020204" pitchFamily="34" charset="0"/>
              </a:rPr>
              <a:t>innej szkole lub w placówce.</a:t>
            </a:r>
          </a:p>
          <a:p>
            <a:pPr algn="just"/>
            <a:r>
              <a:rPr lang="pl-PL" sz="2400" dirty="0">
                <a:cs typeface="Arial" panose="020B0604020202020204" pitchFamily="34" charset="0"/>
              </a:rPr>
              <a:t>Jeżeli w sali egzaminacyjnej jest więcej niż </a:t>
            </a:r>
            <a:r>
              <a:rPr 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30 zdających</a:t>
            </a:r>
            <a:r>
              <a:rPr lang="pl-PL" sz="2400" dirty="0">
                <a:cs typeface="Arial" panose="020B0604020202020204" pitchFamily="34" charset="0"/>
              </a:rPr>
              <a:t>, liczbę członków </a:t>
            </a:r>
            <a:r>
              <a:rPr lang="pl-PL" sz="2400" spc="-80" dirty="0">
                <a:cs typeface="Arial" panose="020B0604020202020204" pitchFamily="34" charset="0"/>
              </a:rPr>
              <a:t>zespołu nadzorującego </a:t>
            </a:r>
            <a:r>
              <a:rPr lang="pl-PL" sz="2400" dirty="0">
                <a:cs typeface="Arial" panose="020B0604020202020204" pitchFamily="34" charset="0"/>
              </a:rPr>
              <a:t>zwiększa się o </a:t>
            </a:r>
            <a:r>
              <a:rPr 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jednego</a:t>
            </a:r>
            <a:r>
              <a:rPr lang="pl-PL" sz="2400" dirty="0">
                <a:cs typeface="Arial" panose="020B0604020202020204" pitchFamily="34" charset="0"/>
              </a:rPr>
              <a:t> nauczyciela na każdych kolejnych </a:t>
            </a:r>
            <a:r>
              <a:rPr lang="pl-PL" sz="2400" b="1" dirty="0">
                <a:solidFill>
                  <a:srgbClr val="0070C0"/>
                </a:solidFill>
                <a:cs typeface="Arial" panose="020B0604020202020204" pitchFamily="34" charset="0"/>
              </a:rPr>
              <a:t>25 zdających</a:t>
            </a:r>
            <a:r>
              <a:rPr lang="pl-PL" sz="2400" dirty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635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192">
        <p15:prstTrans prst="pageCurlDouble"/>
      </p:transition>
    </mc:Choice>
    <mc:Fallback xmlns="">
      <p:transition spd="slow" advTm="32192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470" y="206048"/>
            <a:ext cx="5976568" cy="93926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Skład zespołu nadzorującego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72267" y="1748925"/>
            <a:ext cx="9406465" cy="3644341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Nauczyciel zatrudniony w innej szkole lub w placówce zostaje powołany w skład zespołu nadzorującego w porozumieniu z dyrektorem szkoły lub placówki, w której jest zatrudniony.</a:t>
            </a:r>
          </a:p>
          <a:p>
            <a:pPr algn="just"/>
            <a:r>
              <a:rPr lang="pl-PL" sz="2400" dirty="0"/>
              <a:t>W skład zespołu nadzorującego zamiast jednej z osób, o których mowa wyżej, może wchodzić nauczyciel wspomagający lub specjalista z zakresu danego rodzaju niepełnosprawności, niedostosowania społecznego lub zagrożenia niedostosowaniem społecznym w przypadku i pod warunkami określonymi w komunikacie o dostosowaniach.</a:t>
            </a:r>
            <a:endParaRPr lang="pl-PL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6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825">
        <p15:prstTrans prst="pageCurlDouble"/>
      </p:transition>
    </mc:Choice>
    <mc:Fallback xmlns="">
      <p:transition spd="slow" advTm="30825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227" y="168775"/>
            <a:ext cx="6815599" cy="1347019"/>
          </a:xfrm>
        </p:spPr>
        <p:txBody>
          <a:bodyPr>
            <a:noAutofit/>
          </a:bodyPr>
          <a:lstStyle/>
          <a:p>
            <a:r>
              <a:rPr lang="pl-PL" sz="4000" dirty="0"/>
              <a:t>W skład zespołu nadzorującego</a:t>
            </a:r>
            <a:br>
              <a:rPr lang="pl-PL" sz="4000" dirty="0"/>
            </a:br>
            <a:r>
              <a:rPr lang="pl-PL" sz="4000" u="sng" dirty="0"/>
              <a:t>nie może</a:t>
            </a:r>
            <a:r>
              <a:rPr lang="pl-PL" sz="4000" dirty="0"/>
              <a:t> wchodzić: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94467" y="2195186"/>
            <a:ext cx="9534631" cy="338694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/>
              <a:t>w przypadku egzaminu z języka polskiego – nauczyciel języka polskiego,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/>
              <a:t>w przypadku egzaminu z matematyki – nauczyciel matematyki,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400" dirty="0"/>
              <a:t>w przypadku egzaminu z języka obcego nowożytnego – nauczyciel języka, z zakresu którego jest przeprowadzany egzamin w danej sali.	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l-PL" sz="2400" dirty="0">
                <a:solidFill>
                  <a:srgbClr val="C00000"/>
                </a:solidFill>
              </a:rPr>
              <a:t>Wyjątek: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pl-PL" sz="2400" dirty="0">
                <a:solidFill>
                  <a:srgbClr val="C00000"/>
                </a:solidFill>
              </a:rPr>
              <a:t>Jeśli uczeń na egzaminie z języka obcego korzysta z pomocy nauczyciela wspomagającego, tym nauczycielem może być specjalista od danego języka.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9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309">
        <p15:prstTrans prst="pageCurlDouble"/>
      </p:transition>
    </mc:Choice>
    <mc:Fallback xmlns="">
      <p:transition spd="slow" advTm="36309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5108" y="231138"/>
            <a:ext cx="5571984" cy="1036346"/>
          </a:xfrm>
        </p:spPr>
        <p:txBody>
          <a:bodyPr>
            <a:normAutofit/>
          </a:bodyPr>
          <a:lstStyle/>
          <a:p>
            <a:r>
              <a:rPr lang="pl-PL" sz="4000" dirty="0"/>
              <a:t>Zespół egzaminacyjny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4734708" y="1247143"/>
            <a:ext cx="7126091" cy="3877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Osoby wchodzące w skład zespołu egzaminacyjnego podpisują oświadczenie w sprawie znajomości przepisów związanych z zabezpieczeniem materiałów egzaminacyjnych przed nieuprawnionym ujawnieniem (</a:t>
            </a:r>
            <a:r>
              <a:rPr lang="pl-PL" i="1" dirty="0"/>
              <a:t>załącznik 5a</a:t>
            </a:r>
            <a:r>
              <a:rPr lang="pl-PL" dirty="0"/>
              <a:t>).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pl-PL" dirty="0"/>
              <a:t>Przewodniczący zespołu egzaminacyjnego lub jego zastępca powinni – nie później niż </a:t>
            </a:r>
            <a:r>
              <a:rPr lang="pl-PL" b="1" dirty="0">
                <a:solidFill>
                  <a:srgbClr val="0070C0"/>
                </a:solidFill>
              </a:rPr>
              <a:t>do 22 maja 2023 r. </a:t>
            </a:r>
            <a:r>
              <a:rPr lang="pl-PL" dirty="0"/>
              <a:t>– przeprowadzić szkolenie w zakresie organizacji egzaminu ósmoklasisty dla nauczycieli zatrudnionych </a:t>
            </a:r>
            <a:br>
              <a:rPr lang="pl-PL" dirty="0"/>
            </a:br>
            <a:r>
              <a:rPr lang="pl-PL" dirty="0"/>
              <a:t>w danej szkole wchodzących w skład zespołów nadzorujących.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DF99FF0-CB3C-434A-8245-090F7C283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18"/>
          <a:stretch/>
        </p:blipFill>
        <p:spPr>
          <a:xfrm>
            <a:off x="103442" y="3939538"/>
            <a:ext cx="4568778" cy="280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60">
        <p15:prstTrans prst="pageCurlDouble"/>
      </p:transition>
    </mc:Choice>
    <mc:Fallback xmlns="">
      <p:transition spd="slow" advTm="3506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CD306-D8D8-4FEB-A373-40922FF5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44" y="163130"/>
            <a:ext cx="8026253" cy="990600"/>
          </a:xfrm>
        </p:spPr>
        <p:txBody>
          <a:bodyPr>
            <a:noAutofit/>
          </a:bodyPr>
          <a:lstStyle/>
          <a:p>
            <a:r>
              <a:rPr lang="pl-PL" dirty="0"/>
              <a:t>Powołanie zespołu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BE02D-C020-45A6-BA20-01A15B30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267" y="1551663"/>
            <a:ext cx="9084984" cy="453175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/>
              <a:t>W przypadku braku możliwości powołania w skład zespołu nadzorującego nauczyciela zatrudnionego w szkole, w której jest przeprowadzany egzamin ósmoklasisty, albo nauczyciela zatrudnionego w innej szkole lub w placówce, w skład zespołu nadzorującego mogą wchodzić:</a:t>
            </a:r>
          </a:p>
          <a:p>
            <a:pPr marL="817200" lvl="1" indent="-457200" algn="just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pl-PL" dirty="0"/>
              <a:t>inni nauczyciele, w tym osoby posiadające kwalifikacje wymagane do zajmowania stanowiska nauczyciela, niezatrudnione w szkole lub placówce,</a:t>
            </a:r>
          </a:p>
          <a:p>
            <a:pPr marL="817200" lvl="1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lphaLcPeriod"/>
            </a:pPr>
            <a:r>
              <a:rPr lang="pl-PL" spc="-100" dirty="0"/>
              <a:t>przedstawiciele organu sprawującego nadzór pedagogiczny, uczelni, placówki doskonalenia nauczycieli i poradni psychologiczno-pedagogicznej, w tym poradni specjalistycznej, nieposiadający kwalifikacji  wymaganych do zajmowania stanowiska nauczyciela.</a:t>
            </a:r>
          </a:p>
        </p:txBody>
      </p:sp>
    </p:spTree>
    <p:extLst>
      <p:ext uri="{BB962C8B-B14F-4D97-AF65-F5344CB8AC3E}">
        <p14:creationId xmlns:p14="http://schemas.microsoft.com/office/powerpoint/2010/main" val="13792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9">
        <p14:prism isContent="1"/>
      </p:transition>
    </mc:Choice>
    <mc:Fallback xmlns="">
      <p:transition spd="slow" advTm="40729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CD306-D8D8-4FEB-A373-40922FF5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5" y="150156"/>
            <a:ext cx="8059221" cy="990600"/>
          </a:xfrm>
        </p:spPr>
        <p:txBody>
          <a:bodyPr>
            <a:noAutofit/>
          </a:bodyPr>
          <a:lstStyle/>
          <a:p>
            <a:r>
              <a:rPr lang="pl-PL" dirty="0"/>
              <a:t>Powołanie zespołu egzaminacyjnego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BE02D-C020-45A6-BA20-01A15B30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3" y="2533076"/>
            <a:ext cx="9211386" cy="275859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/>
              <a:t>Dla osób, o których mowa wyżej, przewodniczący zespołu egzaminacyjnego przeprowadza szkolenie w zakresie organizacji egzaminu ósmoklasisty.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dirty="0"/>
              <a:t>W przypadku powołania w skład zespołu nadzorującego osób, o których mowa wyżej, przewodniczącego zespołu nadzorującego wyznacza przewodniczący zespołu egzaminacyjnego.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3">
        <p14:prism isContent="1"/>
      </p:transition>
    </mc:Choice>
    <mc:Fallback xmlns="">
      <p:transition spd="slow" advTm="20833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361" y="241835"/>
            <a:ext cx="10515600" cy="1325563"/>
          </a:xfrm>
        </p:spPr>
        <p:txBody>
          <a:bodyPr/>
          <a:lstStyle/>
          <a:p>
            <a:r>
              <a:rPr lang="pl-PL" dirty="0"/>
              <a:t>Źródła informacji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6" y="1657189"/>
            <a:ext cx="11449050" cy="471487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/>
          <a:srcRect l="23791"/>
          <a:stretch/>
        </p:blipFill>
        <p:spPr>
          <a:xfrm>
            <a:off x="4921321" y="162646"/>
            <a:ext cx="7154339" cy="662392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9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9"/>
    </mc:Choice>
    <mc:Fallback xmlns="">
      <p:transition spd="slow" advTm="99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4549" y="4783566"/>
            <a:ext cx="9144000" cy="1655762"/>
          </a:xfrm>
        </p:spPr>
        <p:txBody>
          <a:bodyPr/>
          <a:lstStyle/>
          <a:p>
            <a:pPr algn="r"/>
            <a:r>
              <a:rPr lang="pl-PL" i="1" dirty="0"/>
              <a:t>Dziękuję za uwagę</a:t>
            </a:r>
          </a:p>
          <a:p>
            <a:pPr algn="r"/>
            <a:r>
              <a:rPr lang="pl-PL" b="1" i="1" dirty="0"/>
              <a:t>Jerzy Matwijko</a:t>
            </a:r>
          </a:p>
          <a:p>
            <a:pPr algn="r"/>
            <a:r>
              <a:rPr lang="pl-PL" sz="1800" i="1" dirty="0"/>
              <a:t>Kierownik </a:t>
            </a:r>
            <a:r>
              <a:rPr lang="pl-PL" sz="1800" i="1" dirty="0" err="1"/>
              <a:t>WEZKO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756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1"/>
    </mc:Choice>
    <mc:Fallback xmlns="">
      <p:transition spd="slow" advTm="335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0"/>
            <a:ext cx="10515600" cy="1088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Których uczniów nie zgłaszamy w SIOEO ?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19639" y="5818802"/>
            <a:ext cx="998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Informacja o sposobie organizacji i przeprowadzania egzaminu ósmoklasisty obowiązująca w roku szkolnym 2022/2023, pkt 3.2.2, str. 14.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2109939" y="2830126"/>
            <a:ext cx="9836528" cy="1958000"/>
            <a:chOff x="439572" y="2247937"/>
            <a:chExt cx="10922465" cy="19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572" y="2247937"/>
              <a:ext cx="10922465" cy="195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4" name="Łącznik prosty 3"/>
            <p:cNvCxnSpPr/>
            <p:nvPr/>
          </p:nvCxnSpPr>
          <p:spPr>
            <a:xfrm>
              <a:off x="2336800" y="2878667"/>
              <a:ext cx="21166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5969000" y="3522135"/>
              <a:ext cx="37507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3714258" y="3860802"/>
              <a:ext cx="39565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48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68"/>
    </mc:Choice>
    <mc:Fallback xmlns="">
      <p:transition spd="slow" advTm="429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7" y="98036"/>
            <a:ext cx="7679267" cy="12878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l-PL" sz="4000" dirty="0">
                <a:cs typeface="Calibri Light" panose="020F0302020204030204" pitchFamily="34" charset="0"/>
              </a:rPr>
              <a:t>Których uczniów zgłaszamy w SIOEO i wnioskujemy o zwolnienie ?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2230622" y="4614805"/>
            <a:ext cx="9961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600" i="1" dirty="0"/>
              <a:t>O niepełnosprawnościach sprzężonych mówimy, gdy u ucznia niesłyszącego lub słabosłyszącego, niewidomego lub słabowidzącego, z niepełnosprawnością ruchową, w tym z afazją, z niepełnosprawnością intelektualną albo z autyzmem, w tym z zespołem Aspergera, występuje co najmniej jeszcze jedna z wymienionych niepełnosprawności. </a:t>
            </a: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Informacja o sposobie organizacji i przeprowadzania egzaminu ósmoklasisty obowiązująca w roku szkolnym 2022/2023 pkt 3.2.3, str. 14.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Wniosek o zwolnienie należy złożyć w systemie                       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1BF168D-7DB0-475D-8093-44E3721A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005" y="6407866"/>
            <a:ext cx="1086002" cy="266737"/>
          </a:xfrm>
          <a:prstGeom prst="rect">
            <a:avLst/>
          </a:prstGeom>
        </p:spPr>
      </p:pic>
      <p:pic>
        <p:nvPicPr>
          <p:cNvPr id="8" name="Grafika 7" descr="Wykrzyknik">
            <a:extLst>
              <a:ext uri="{FF2B5EF4-FFF2-40B4-BE49-F238E27FC236}">
                <a16:creationId xmlns:a16="http://schemas.microsoft.com/office/drawing/2014/main" id="{4E1AF9F9-D3E1-4C7E-881C-2FA23DAD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0417" y="5866878"/>
            <a:ext cx="914400" cy="914400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2387600" y="2462742"/>
            <a:ext cx="9404980" cy="2000250"/>
            <a:chOff x="1120346" y="2141009"/>
            <a:chExt cx="9867900" cy="2000250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0346" y="2141009"/>
              <a:ext cx="9867900" cy="2000250"/>
            </a:xfrm>
            <a:prstGeom prst="rect">
              <a:avLst/>
            </a:prstGeom>
          </p:spPr>
        </p:pic>
        <p:cxnSp>
          <p:nvCxnSpPr>
            <p:cNvPr id="9" name="Łącznik prosty 8"/>
            <p:cNvCxnSpPr/>
            <p:nvPr/>
          </p:nvCxnSpPr>
          <p:spPr>
            <a:xfrm>
              <a:off x="3302000" y="2463473"/>
              <a:ext cx="5063067" cy="3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V="1">
              <a:off x="1219200" y="2731559"/>
              <a:ext cx="9169400" cy="10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8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71"/>
    </mc:Choice>
    <mc:Fallback xmlns="">
      <p:transition spd="slow" advTm="746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4" y="262134"/>
            <a:ext cx="7628466" cy="63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7"/>
    </mc:Choice>
    <mc:Fallback xmlns="">
      <p:transition spd="slow" advTm="173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9235B-FBF2-4DA8-ADC2-71DA000CC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7" y="94535"/>
            <a:ext cx="7908096" cy="126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Których uczniów zgłaszamy do SIOEO i wnioskujemy o zwolnienie ?</a:t>
            </a:r>
            <a:endParaRPr lang="pl-PL" sz="3200" dirty="0"/>
          </a:p>
        </p:txBody>
      </p:sp>
      <p:sp>
        <p:nvSpPr>
          <p:cNvPr id="7" name="Prostokąt 6"/>
          <p:cNvSpPr/>
          <p:nvPr/>
        </p:nvSpPr>
        <p:spPr>
          <a:xfrm>
            <a:off x="2981410" y="5503333"/>
            <a:ext cx="906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Informacja o sposobie organizacji i przeprowadzania egzaminu ósmoklasisty obowiązująca w roku szkolnym 2022/2023, pkt 3.3.5, str. 16.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2649114-CD75-46B5-BFC0-36399902CAE2}"/>
              </a:ext>
            </a:extLst>
          </p:cNvPr>
          <p:cNvSpPr/>
          <p:nvPr/>
        </p:nvSpPr>
        <p:spPr>
          <a:xfrm>
            <a:off x="3106133" y="5771390"/>
            <a:ext cx="814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pl-PL" sz="16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pl-PL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pl-PL" dirty="0">
                <a:solidFill>
                  <a:prstClr val="black"/>
                </a:solidFill>
              </a:rPr>
              <a:t>                              Wniosek o zwolnienie należy złożyć w systemie                        </a:t>
            </a:r>
            <a:endParaRPr lang="pl-PL" sz="1400" dirty="0">
              <a:solidFill>
                <a:prstClr val="black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8423AEE-A0F9-433A-A550-24922F27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079" y="6280651"/>
            <a:ext cx="1086002" cy="266737"/>
          </a:xfrm>
          <a:prstGeom prst="rect">
            <a:avLst/>
          </a:prstGeom>
        </p:spPr>
      </p:pic>
      <p:pic>
        <p:nvPicPr>
          <p:cNvPr id="8" name="Grafika 7" descr="Wykrzyknik">
            <a:extLst>
              <a:ext uri="{FF2B5EF4-FFF2-40B4-BE49-F238E27FC236}">
                <a16:creationId xmlns:a16="http://schemas.microsoft.com/office/drawing/2014/main" id="{192B347C-B3F0-41A3-AC69-C2DC179D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6479" y="5776704"/>
            <a:ext cx="914400" cy="914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732" y="2398183"/>
            <a:ext cx="921596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8"/>
    </mc:Choice>
    <mc:Fallback xmlns="">
      <p:transition spd="slow" advTm="422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D67D4B-41C1-41C6-A0F4-5F2E27C1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70" y="105629"/>
            <a:ext cx="10515600" cy="8210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Składanie wniosków w SIOEO</a:t>
            </a:r>
            <a:endParaRPr lang="pl-PL" sz="2400" dirty="0"/>
          </a:p>
        </p:txBody>
      </p:sp>
      <p:grpSp>
        <p:nvGrpSpPr>
          <p:cNvPr id="3" name="Grupa 2"/>
          <p:cNvGrpSpPr/>
          <p:nvPr/>
        </p:nvGrpSpPr>
        <p:grpSpPr>
          <a:xfrm>
            <a:off x="3107267" y="1320800"/>
            <a:ext cx="8144933" cy="4191000"/>
            <a:chOff x="4370182" y="2149790"/>
            <a:chExt cx="6842608" cy="3225586"/>
          </a:xfrm>
        </p:grpSpPr>
        <p:grpSp>
          <p:nvGrpSpPr>
            <p:cNvPr id="2" name="Grupa 1"/>
            <p:cNvGrpSpPr/>
            <p:nvPr/>
          </p:nvGrpSpPr>
          <p:grpSpPr>
            <a:xfrm>
              <a:off x="4370182" y="2149790"/>
              <a:ext cx="6842608" cy="3225586"/>
              <a:chOff x="1127449" y="2132856"/>
              <a:chExt cx="6842608" cy="3225586"/>
            </a:xfrm>
          </p:grpSpPr>
          <p:pic>
            <p:nvPicPr>
              <p:cNvPr id="6" name="Obraz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r="42796"/>
              <a:stretch/>
            </p:blipFill>
            <p:spPr>
              <a:xfrm>
                <a:off x="1127449" y="2132856"/>
                <a:ext cx="5832152" cy="3225586"/>
              </a:xfrm>
              <a:prstGeom prst="rect">
                <a:avLst/>
              </a:prstGeom>
            </p:spPr>
          </p:pic>
          <p:sp>
            <p:nvSpPr>
              <p:cNvPr id="8" name="Prostokąt 7"/>
              <p:cNvSpPr/>
              <p:nvPr/>
            </p:nvSpPr>
            <p:spPr>
              <a:xfrm>
                <a:off x="1235460" y="4545124"/>
                <a:ext cx="1499286" cy="46955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" name="Obraz 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50976"/>
              <a:stretch/>
            </p:blipFill>
            <p:spPr>
              <a:xfrm>
                <a:off x="2971800" y="2132856"/>
                <a:ext cx="4998257" cy="3225586"/>
              </a:xfrm>
              <a:prstGeom prst="rect">
                <a:avLst/>
              </a:prstGeom>
            </p:spPr>
          </p:pic>
        </p:grpSp>
        <p:sp>
          <p:nvSpPr>
            <p:cNvPr id="4" name="Prostokąt 3"/>
            <p:cNvSpPr/>
            <p:nvPr/>
          </p:nvSpPr>
          <p:spPr>
            <a:xfrm>
              <a:off x="8178570" y="4851595"/>
              <a:ext cx="936104" cy="36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2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3"/>
    </mc:Choice>
    <mc:Fallback xmlns="">
      <p:transition spd="slow" advTm="99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4012795" y="1454908"/>
            <a:ext cx="5792009" cy="4286849"/>
            <a:chOff x="3199995" y="1285575"/>
            <a:chExt cx="5792009" cy="4286849"/>
          </a:xfrm>
        </p:grpSpPr>
        <p:pic>
          <p:nvPicPr>
            <p:cNvPr id="6" name="Obraz 5" descr="wniisek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9995" y="1285575"/>
              <a:ext cx="5792009" cy="4286849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3256811" y="4275725"/>
              <a:ext cx="5672503" cy="74964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6538445" y="5120640"/>
              <a:ext cx="2393091" cy="3795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5461000" y="4716818"/>
              <a:ext cx="1905000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03-lis-2022 – 19 cze-2023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5444069" y="3892669"/>
              <a:ext cx="1905000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03-lis-2022 – 30 lis-2022</a:t>
              </a: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5444069" y="3091697"/>
              <a:ext cx="1905000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03-lis-2022 – 19 mar-2023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5444069" y="2270636"/>
              <a:ext cx="1905000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03-lis-2022 – 19 sty-2023</a:t>
              </a:r>
            </a:p>
          </p:txBody>
        </p:sp>
      </p:grp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4D67D4B-41C1-41C6-A0F4-5F2E27C1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70" y="105629"/>
            <a:ext cx="10515600" cy="8210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+mj-lt"/>
                <a:cs typeface="Calibri Light" panose="020F0302020204030204" pitchFamily="34" charset="0"/>
              </a:rPr>
              <a:t>Składanie wniosków w SIOEO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482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9"/>
    </mc:Choice>
    <mc:Fallback xmlns="">
      <p:transition spd="slow" advTm="975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1444</Words>
  <Application>Microsoft Office PowerPoint</Application>
  <PresentationFormat>Panoramiczny</PresentationFormat>
  <Paragraphs>116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Motyw pakietu Office</vt:lpstr>
      <vt:lpstr>Zasady przystępowania  do egzaminu ósmoklasisty</vt:lpstr>
      <vt:lpstr>Tematyka </vt:lpstr>
      <vt:lpstr>Zwolnienie z egzaminu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Dostosowanie  warunków lub formy egzaminu </vt:lpstr>
      <vt:lpstr>Komunikat w sprawie dostosowania egzaminu</vt:lpstr>
      <vt:lpstr>Dostosowanie  warunków lub formy egzaminu</vt:lpstr>
      <vt:lpstr>Dostosowanie  warunków lub formy egzaminu</vt:lpstr>
      <vt:lpstr>Dostosowanie  warunków lub formy egzaminu</vt:lpstr>
      <vt:lpstr>Dostosowanie  warunków lub formy egzaminu</vt:lpstr>
      <vt:lpstr>Komunikat w sprawie dostosowania egzaminu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  Dane w deklaracji:  załącznik 3a  </vt:lpstr>
      <vt:lpstr>  Dane w deklaracji:  załącznik 3b  </vt:lpstr>
      <vt:lpstr>Prezentacja programu PowerPoint</vt:lpstr>
      <vt:lpstr>Powołanie zespołu egzaminacyjnego</vt:lpstr>
      <vt:lpstr>Powołanie zespołu egzaminacyjnego</vt:lpstr>
      <vt:lpstr>Skład zespołu nadzorującego</vt:lpstr>
      <vt:lpstr>Skład zespołu nadzorującego</vt:lpstr>
      <vt:lpstr>W skład zespołu nadzorującego nie może wchodzić:</vt:lpstr>
      <vt:lpstr>Zespół egzaminacyjny</vt:lpstr>
      <vt:lpstr>Powołanie zespołu egzaminacyjnego</vt:lpstr>
      <vt:lpstr>Powołanie zespołu egzaminacyjnego</vt:lpstr>
      <vt:lpstr>Źródła informacji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Wrześniak</dc:creator>
  <cp:lastModifiedBy>Lech Gawryłow</cp:lastModifiedBy>
  <cp:revision>70</cp:revision>
  <dcterms:created xsi:type="dcterms:W3CDTF">2022-06-03T08:35:32Z</dcterms:created>
  <dcterms:modified xsi:type="dcterms:W3CDTF">2022-10-25T07:59:45Z</dcterms:modified>
</cp:coreProperties>
</file>