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B82402-247C-438F-ADD4-F1F68CFCB3EE}" type="datetimeFigureOut">
              <a:rPr lang="sk-SK" smtClean="0"/>
              <a:pPr/>
              <a:t>20. 2. 2017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03E3EB-68E4-4E77-88EE-650219FBDA5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Manželstvo, podmienky vzniku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/>
              <a:t>Postup pred uzavretím manželstva</a:t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/>
          </a:bodyPr>
          <a:lstStyle/>
          <a:p>
            <a:r>
              <a:rPr lang="sk-SK" dirty="0" smtClean="0"/>
              <a:t>Pred </a:t>
            </a:r>
            <a:r>
              <a:rPr lang="sk-SK" dirty="0"/>
              <a:t>uzavretím manželstva je potrebné príslušnému matričnému úradu predložiť určité dokumenty.</a:t>
            </a:r>
          </a:p>
          <a:p>
            <a:pPr marL="1254125" indent="-177800"/>
            <a:r>
              <a:rPr lang="sk-SK" dirty="0"/>
              <a:t>rodný list,</a:t>
            </a:r>
          </a:p>
          <a:p>
            <a:pPr marL="1254125" indent="-177800"/>
            <a:r>
              <a:rPr lang="sk-SK" dirty="0"/>
              <a:t>doklad o štátnom občianstve,</a:t>
            </a:r>
          </a:p>
          <a:p>
            <a:pPr marL="1254125" indent="-177800"/>
            <a:r>
              <a:rPr lang="sk-SK" dirty="0"/>
              <a:t>potvrdenie o pobyte,</a:t>
            </a:r>
          </a:p>
          <a:p>
            <a:pPr marL="1254125" indent="-177800"/>
            <a:r>
              <a:rPr lang="sk-SK" dirty="0"/>
              <a:t>úmrtný list zomretého manžela alebo právoplatný rozsudok o rozvode manželstva alebo právoplatný rozsudok o vyhlásení manželstva za neplatné,</a:t>
            </a:r>
          </a:p>
          <a:p>
            <a:pPr marL="1254125" indent="-177800"/>
            <a:r>
              <a:rPr lang="sk-SK" dirty="0"/>
              <a:t>doklad o rodnom čísle</a:t>
            </a:r>
            <a:r>
              <a:rPr lang="sk-SK" dirty="0" smtClean="0"/>
              <a:t>.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Doklad o štátnom občianstve, potvrdenie o pobyte a doklad o rodnom čísle je možné nahradiť </a:t>
            </a:r>
            <a:r>
              <a:rPr lang="sk-SK" dirty="0" smtClean="0">
                <a:solidFill>
                  <a:srgbClr val="FF0000"/>
                </a:solidFill>
              </a:rPr>
              <a:t>platným občianskym preukazom</a:t>
            </a:r>
            <a:r>
              <a:rPr lang="sk-SK" dirty="0" smtClean="0"/>
              <a:t>.</a:t>
            </a:r>
          </a:p>
          <a:p>
            <a:r>
              <a:rPr lang="sk-SK" dirty="0" smtClean="0"/>
              <a:t>V prípade neplnoletej osoby staršej ako 16 rokov je potrebné doložiť právoplatné rozhodnutie súdu o povolení uzavrieť manželstvo.</a:t>
            </a:r>
          </a:p>
          <a:p>
            <a:r>
              <a:rPr lang="sk-SK" dirty="0" smtClean="0"/>
              <a:t>Uvedené doklady predkladajú snúbenci na príslušnom matričnom úrade podľa miesta uzavretia manželstva, bez ohľadu na to či sa rozhodli pre civilnú alebo cirkevnú formu uzavretia manželstva.</a:t>
            </a:r>
          </a:p>
          <a:p>
            <a:r>
              <a:rPr lang="sk-SK" dirty="0" smtClean="0"/>
              <a:t>Snúbenci musia taktiež vyplniť predpísané tlačivo. V prípade cirkevného sobášu, ho doručia matričnému úradu, ktorý ho potvrdí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Manželstvo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Manželstvo je v slovenskom právnom poriadku chápané ako dobrovoľný a rovnoprávny zväzok muža a ženy, ktorého účelom je zabezpečenie riadnej výchovy detí.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/>
              <a:t>Vznik manželstva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 Slovenskej Republike je možné uzavrieť manželstvo </a:t>
            </a:r>
            <a:r>
              <a:rPr lang="sk-SK" b="1" dirty="0"/>
              <a:t>civilnou aj cirkevnou formou</a:t>
            </a:r>
            <a:r>
              <a:rPr lang="sk-SK" dirty="0"/>
              <a:t>, ktoré sú </a:t>
            </a:r>
            <a:r>
              <a:rPr lang="sk-SK" dirty="0" smtClean="0"/>
              <a:t>rovnoprávne. </a:t>
            </a:r>
          </a:p>
          <a:p>
            <a:r>
              <a:rPr lang="sk-SK" dirty="0" smtClean="0"/>
              <a:t>na </a:t>
            </a:r>
            <a:r>
              <a:rPr lang="sk-SK" dirty="0"/>
              <a:t>uzavretie manželstva stačí len jedna z foriem uzavretia manželstva. </a:t>
            </a:r>
            <a:endParaRPr lang="sk-SK" dirty="0" smtClean="0"/>
          </a:p>
          <a:p>
            <a:r>
              <a:rPr lang="sk-SK" dirty="0" smtClean="0"/>
              <a:t>Ak </a:t>
            </a:r>
            <a:r>
              <a:rPr lang="sk-SK" dirty="0"/>
              <a:t>sa snúbenci rozhodnú uzavrieť manželstvo civilnou formou, cirkevná je možná, ale len ako duchovný obrad a nemá žiadne ďalšie právne účinky. </a:t>
            </a:r>
            <a:endParaRPr lang="sk-SK" dirty="0" smtClean="0"/>
          </a:p>
          <a:p>
            <a:r>
              <a:rPr lang="sk-SK" dirty="0" smtClean="0"/>
              <a:t>Ak </a:t>
            </a:r>
            <a:r>
              <a:rPr lang="sk-SK" dirty="0"/>
              <a:t>sa snúbenci rozhodnú pre cirkevnú formu, následne civilná forma už nie je možná.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79208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Civilná forma uzavretia manželstva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Manželstvo </a:t>
            </a:r>
            <a:r>
              <a:rPr lang="sk-SK" dirty="0"/>
              <a:t>sa </a:t>
            </a:r>
            <a:r>
              <a:rPr lang="sk-SK" dirty="0" smtClean="0"/>
              <a:t>uzatvára </a:t>
            </a:r>
            <a:r>
              <a:rPr lang="sk-SK" b="1" dirty="0" smtClean="0"/>
              <a:t>súhlasným </a:t>
            </a:r>
            <a:r>
              <a:rPr lang="sk-SK" b="1" dirty="0"/>
              <a:t>vyjadrením</a:t>
            </a:r>
            <a:r>
              <a:rPr lang="sk-SK" dirty="0"/>
              <a:t> oboch snúbencov na matričnom úrade určenom pre obvod, v ktorom má jeden zo snúbencov trvalý pobyt, konkrétne pred starostom (primátorom) alebo povereným poslancom obecného zastupiteľstva a za prítomnosti matrikára.</a:t>
            </a:r>
          </a:p>
          <a:p>
            <a:r>
              <a:rPr lang="sk-SK" dirty="0"/>
              <a:t>Daný matričný úrad môže povoliť uzavretie manželstva aj pred iným matričným úradom alebo na akomkoľvek vhodnom mieste.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Cirkevná forma uzavretia manželstva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Snúbenci </a:t>
            </a:r>
            <a:r>
              <a:rPr lang="sk-SK" dirty="0"/>
              <a:t>urobia súhlasné vyhlásenie pred osobou vykonávajúcou činnosť duchovného registrovanej cirkvi alebo náboženskej spoločnosti, v kostole alebo na inom vhodnom mieste určenom cirkvi na náboženské obrady.</a:t>
            </a:r>
          </a:p>
          <a:p>
            <a:r>
              <a:rPr lang="sk-SK" dirty="0"/>
              <a:t>Orgán cirkvi, pred ktorým bolo manželstvo uzavreté, je povinný do troch pracovných dní doručiť zápisnicu o uzavretí manželstva matričnému úradu, v ktorého obvode bolo manželstvo uzavreté.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Snúbenci </a:t>
            </a:r>
            <a:r>
              <a:rPr lang="sk-SK" dirty="0" smtClean="0"/>
              <a:t>pri </a:t>
            </a:r>
            <a:r>
              <a:rPr lang="sk-SK" dirty="0"/>
              <a:t>uzatváraní manželstva vyhlásia, že </a:t>
            </a:r>
            <a:r>
              <a:rPr lang="sk-SK" dirty="0" smtClean="0"/>
              <a:t>im </a:t>
            </a:r>
            <a:r>
              <a:rPr lang="sk-SK" b="1" dirty="0" smtClean="0"/>
              <a:t>nie </a:t>
            </a:r>
            <a:r>
              <a:rPr lang="sk-SK" b="1" dirty="0"/>
              <a:t>sú známe okolnosti vylučujúce uzavretie manželstva,</a:t>
            </a:r>
            <a:r>
              <a:rPr lang="sk-SK" dirty="0"/>
              <a:t> a že poznajú svoj zdravotný stav.</a:t>
            </a:r>
          </a:p>
          <a:p>
            <a:r>
              <a:rPr lang="sk-SK" dirty="0"/>
              <a:t>Kto chce uzavrieť druhé a ďalšie manželstvo, je povinný preukázať, že jeho skoršie manželstvo zaniklo alebo že súd rozhodol o tom, že manželstvo je neplatné.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/>
              <a:t>Meno a priezvisko v manželstve</a:t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Aj </a:t>
            </a:r>
            <a:r>
              <a:rPr lang="sk-SK" dirty="0"/>
              <a:t>pri civilnej, aj pri cirkevnej forme uzavretia manželstva snúbenci musia určiť:</a:t>
            </a:r>
          </a:p>
          <a:p>
            <a:pPr fontAlgn="t"/>
            <a:r>
              <a:rPr lang="sk-SK" dirty="0"/>
              <a:t>Či priezvisko jedného z nich bude ich spoločným</a:t>
            </a:r>
          </a:p>
          <a:p>
            <a:pPr fontAlgn="t"/>
            <a:r>
              <a:rPr lang="sk-SK" dirty="0"/>
              <a:t>Či si ponechajú doterajšie priezviska – v tomto prípade určia, ktoré priezvisko bude priezviskom ich spoločných detí</a:t>
            </a:r>
          </a:p>
          <a:p>
            <a:pPr fontAlgn="t"/>
            <a:r>
              <a:rPr lang="sk-SK" dirty="0"/>
              <a:t>Či priezvisko jedného z nich bude ich spoločným a jeden z nich si zároveň nechá ako druhé svoje predchádzajúce priezvisko</a:t>
            </a:r>
          </a:p>
          <a:p>
            <a:pPr fontAlgn="t"/>
            <a:r>
              <a:rPr lang="sk-SK" dirty="0"/>
              <a:t>Ak jeden zo snúbencov už má dve priezviska, určí či a ak áno, ktoré z nich bude uvedené ako druhé v poradí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3600" dirty="0" smtClean="0"/>
              <a:t> </a:t>
            </a:r>
            <a:r>
              <a:rPr lang="sk-SK" sz="3100" dirty="0" smtClean="0"/>
              <a:t>Okolnosti vylučujúce uzavretie manželstva</a:t>
            </a:r>
            <a:endParaRPr lang="sk-SK" sz="31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sk-SK" dirty="0" smtClean="0">
                <a:solidFill>
                  <a:srgbClr val="FF0000"/>
                </a:solidFill>
              </a:rPr>
              <a:t>Manželstvo </a:t>
            </a:r>
            <a:r>
              <a:rPr lang="sk-SK" dirty="0">
                <a:solidFill>
                  <a:srgbClr val="FF0000"/>
                </a:solidFill>
              </a:rPr>
              <a:t>nemôže uzavrieť ženatý muž či vydatá žena</a:t>
            </a:r>
            <a:r>
              <a:rPr lang="sk-SK" dirty="0" smtClean="0"/>
              <a:t>.</a:t>
            </a:r>
          </a:p>
          <a:p>
            <a:pPr marL="0" indent="0" fontAlgn="t">
              <a:buNone/>
            </a:pPr>
            <a:r>
              <a:rPr lang="sk-SK" dirty="0" smtClean="0"/>
              <a:t>Ak </a:t>
            </a:r>
            <a:r>
              <a:rPr lang="sk-SK" dirty="0"/>
              <a:t>ho napriek tomu uzavrú, súd môže rozhodnúť, že toto manželstvo je neplatné. </a:t>
            </a:r>
            <a:endParaRPr lang="sk-SK" dirty="0" smtClean="0"/>
          </a:p>
          <a:p>
            <a:pPr marL="0" indent="0" fontAlgn="t">
              <a:buNone/>
            </a:pPr>
            <a:r>
              <a:rPr lang="sk-SK" dirty="0" smtClean="0"/>
              <a:t>Stane </a:t>
            </a:r>
            <a:r>
              <a:rPr lang="sk-SK" dirty="0"/>
              <a:t>sa platným len v prípade ak skoršie manželstvo zanikne alebo sa stane neplatným.</a:t>
            </a:r>
          </a:p>
          <a:p>
            <a:pPr fontAlgn="t"/>
            <a:r>
              <a:rPr lang="sk-SK" dirty="0">
                <a:solidFill>
                  <a:srgbClr val="FF0000"/>
                </a:solidFill>
              </a:rPr>
              <a:t>Nie je možné manželstvo medzi predkami a potomkami a medzi súrodencami</a:t>
            </a:r>
          </a:p>
          <a:p>
            <a:pPr fontAlgn="t"/>
            <a:r>
              <a:rPr lang="sk-SK" dirty="0">
                <a:solidFill>
                  <a:srgbClr val="FF0000"/>
                </a:solidFill>
              </a:rPr>
              <a:t>Manželstvo nemôže uzavrieť maloletý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</a:p>
          <a:p>
            <a:pPr marL="0" indent="0" fontAlgn="t">
              <a:buNone/>
            </a:pPr>
            <a:r>
              <a:rPr lang="sk-SK" dirty="0" smtClean="0"/>
              <a:t>Vo </a:t>
            </a:r>
            <a:r>
              <a:rPr lang="sk-SK" dirty="0"/>
              <a:t>výnimočnom prípade môže súd povoliť uzavretie manželstva maloletému staršiemu ako 16 rokov.</a:t>
            </a:r>
          </a:p>
          <a:p>
            <a:pPr fontAlgn="t"/>
            <a:r>
              <a:rPr lang="sk-SK" dirty="0">
                <a:solidFill>
                  <a:srgbClr val="FF0000"/>
                </a:solidFill>
              </a:rPr>
              <a:t>Manželstvo je neplatné, ak vyhlásenie o uzavretí manželstva nebolo urobené slobodne, vážne, určito a zrozumiteľne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Ďalej manželstvo nemôže uzavrieť osoba:</a:t>
            </a:r>
          </a:p>
          <a:p>
            <a:pPr marL="987425" indent="-176213" fontAlgn="t"/>
            <a:r>
              <a:rPr lang="sk-SK" dirty="0" smtClean="0"/>
              <a:t>pozbavená spôsobilosti na právne úkony</a:t>
            </a:r>
          </a:p>
          <a:p>
            <a:pPr marL="987425" indent="-176213" fontAlgn="t"/>
            <a:r>
              <a:rPr lang="sk-SK" dirty="0" smtClean="0"/>
              <a:t>ktorej spôsobilosť na právne úkony je obmedzená – môže len s povolením súdu</a:t>
            </a:r>
          </a:p>
          <a:p>
            <a:pPr marL="987425" indent="-176213" fontAlgn="t"/>
            <a:r>
              <a:rPr lang="sk-SK" dirty="0" smtClean="0"/>
              <a:t>postihnutá duševnou poruchou, ktorá by mala za následok obmedzenie spôsobilosti na právne úkony.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473</Words>
  <Application>Microsoft Office PowerPoint</Application>
  <PresentationFormat>Prezentácia na obrazovke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Luxusný</vt:lpstr>
      <vt:lpstr>Manželstvo, podmienky vzniku</vt:lpstr>
      <vt:lpstr>Manželstvo</vt:lpstr>
      <vt:lpstr>Vznik manželstva </vt:lpstr>
      <vt:lpstr>  Civilná forma uzavretia manželstva</vt:lpstr>
      <vt:lpstr>  Cirkevná forma uzavretia manželstva</vt:lpstr>
      <vt:lpstr>Snímka 6</vt:lpstr>
      <vt:lpstr>Meno a priezvisko v manželstve </vt:lpstr>
      <vt:lpstr>  Okolnosti vylučujúce uzavretie manželstva</vt:lpstr>
      <vt:lpstr>Snímka 9</vt:lpstr>
      <vt:lpstr>Postup pred uzavretím manželstva 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SSUS1</dc:creator>
  <cp:lastModifiedBy>SSUS1</cp:lastModifiedBy>
  <cp:revision>2</cp:revision>
  <dcterms:created xsi:type="dcterms:W3CDTF">2016-02-17T11:48:58Z</dcterms:created>
  <dcterms:modified xsi:type="dcterms:W3CDTF">2017-02-20T08:02:15Z</dcterms:modified>
</cp:coreProperties>
</file>