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1" r:id="rId13"/>
    <p:sldId id="266" r:id="rId14"/>
    <p:sldId id="268" r:id="rId15"/>
    <p:sldId id="269" r:id="rId16"/>
    <p:sldId id="299" r:id="rId17"/>
    <p:sldId id="267" r:id="rId18"/>
    <p:sldId id="272" r:id="rId19"/>
    <p:sldId id="295" r:id="rId20"/>
    <p:sldId id="296" r:id="rId21"/>
    <p:sldId id="277" r:id="rId22"/>
    <p:sldId id="274" r:id="rId23"/>
    <p:sldId id="280" r:id="rId24"/>
    <p:sldId id="282" r:id="rId25"/>
    <p:sldId id="283" r:id="rId26"/>
    <p:sldId id="278" r:id="rId27"/>
    <p:sldId id="279" r:id="rId28"/>
    <p:sldId id="281" r:id="rId29"/>
    <p:sldId id="284" r:id="rId30"/>
    <p:sldId id="285" r:id="rId31"/>
    <p:sldId id="297" r:id="rId32"/>
    <p:sldId id="300" r:id="rId33"/>
    <p:sldId id="290" r:id="rId34"/>
    <p:sldId id="292" r:id="rId35"/>
    <p:sldId id="294" r:id="rId36"/>
    <p:sldId id="286" r:id="rId37"/>
    <p:sldId id="287" r:id="rId38"/>
    <p:sldId id="288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6737-1578-4003-8636-18261AA037C2}" type="datetimeFigureOut">
              <a:rPr lang="pl-PL" smtClean="0"/>
              <a:pPr/>
              <a:t>2018-11-27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7019-2E30-4AEC-81CE-B49AD82EF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HANNA KRALL –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ur. w 1935 r. w Warszawie; </a:t>
            </a:r>
            <a:br>
              <a:rPr lang="pl-PL" dirty="0" smtClean="0"/>
            </a:br>
            <a:r>
              <a:rPr lang="pl-PL" dirty="0" smtClean="0"/>
              <a:t>pisarka, dziennikarka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2276872"/>
            <a:ext cx="6400800" cy="408200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Ilustrac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49488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44109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HOLOCAUST</a:t>
            </a:r>
            <a:r>
              <a:rPr kumimoji="0" lang="pl-PL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-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TO MASOWA ZAGŁADA ŻYDÓW</a:t>
            </a:r>
            <a:endParaRPr kumimoji="0" lang="pl-PL" sz="7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/>
          <a:lstStyle/>
          <a:p>
            <a:r>
              <a:rPr lang="pl-PL" dirty="0" smtClean="0"/>
              <a:t>MAREK EDELMAN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Ilustrac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6805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83671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000" b="1" dirty="0" smtClean="0">
                <a:latin typeface="+mj-lt"/>
                <a:ea typeface="Calibri" pitchFamily="34" charset="0"/>
                <a:cs typeface="Arial" pitchFamily="34" charset="0"/>
              </a:rPr>
              <a:t>Marek Edelman </a:t>
            </a:r>
            <a:r>
              <a:rPr lang="pl-PL" sz="4000" dirty="0" smtClean="0">
                <a:latin typeface="+mj-lt"/>
                <a:ea typeface="Calibri" pitchFamily="34" charset="0"/>
                <a:cs typeface="Arial" pitchFamily="34" charset="0"/>
              </a:rPr>
              <a:t> -                                      to polski działacz polityczny                             i społeczny żydowskiego pochodzenia, lekarz kardiolog, jeden                                        z przywódców powstania w getcie warszawskim.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l-PL" sz="4000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4000" dirty="0" smtClean="0">
                <a:latin typeface="+mj-lt"/>
                <a:ea typeface="Calibri" pitchFamily="34" charset="0"/>
                <a:cs typeface="Arial" pitchFamily="34" charset="0"/>
              </a:rPr>
              <a:t>Kawaler Orderu Orła Białego.</a:t>
            </a:r>
            <a:endParaRPr lang="pl-PL" sz="4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358716"/>
            <a:ext cx="849694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Data i miejsce urodzin nieznane,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przyjęto                                                                                                                                                                     1stycznia 1922 w Warszawie lub                                    1 stycznia</a:t>
            </a:r>
            <a:r>
              <a:rPr lang="pl-PL" sz="3200" dirty="0" smtClean="0"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1919 w Homlu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(Białoruś)</a:t>
            </a:r>
            <a:r>
              <a:rPr kumimoji="0" lang="pl-PL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, zm. 2 października 2009 w Warszawie).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dirty="0" smtClean="0">
                <a:latin typeface="+mj-lt"/>
                <a:ea typeface="Calibri" pitchFamily="34" charset="0"/>
                <a:cs typeface="Arial" pitchFamily="34" charset="0"/>
              </a:rPr>
              <a:t>Po II wojnie światowej Marek Edelman podawał jako miejsce swoich narodzin Warszawę w celu uniknięcia repatriacji do Związku Radzieckiego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3200" dirty="0"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2"/>
                </a:solidFill>
                <a:latin typeface="+mj-lt"/>
              </a:rPr>
              <a:t>W czasie II wojny </a:t>
            </a:r>
            <a:r>
              <a:rPr lang="pl-PL" sz="3200" b="1" dirty="0" smtClean="0">
                <a:solidFill>
                  <a:schemeClr val="tx2"/>
                </a:solidFill>
                <a:latin typeface="+mj-lt"/>
              </a:rPr>
              <a:t>światowej</a:t>
            </a:r>
          </a:p>
          <a:p>
            <a:endParaRPr lang="pl-PL" sz="3200" dirty="0" smtClean="0">
              <a:latin typeface="+mj-lt"/>
            </a:endParaRPr>
          </a:p>
          <a:p>
            <a:r>
              <a:rPr lang="pl-PL" sz="3600" dirty="0" smtClean="0">
                <a:latin typeface="+mj-lt"/>
              </a:rPr>
              <a:t> </a:t>
            </a:r>
            <a:r>
              <a:rPr lang="pl-PL" sz="3200" dirty="0" smtClean="0">
                <a:latin typeface="+mj-lt"/>
              </a:rPr>
              <a:t>- w </a:t>
            </a:r>
            <a:r>
              <a:rPr lang="pl-PL" sz="3200" dirty="0">
                <a:latin typeface="+mj-lt"/>
              </a:rPr>
              <a:t>1942 był </a:t>
            </a:r>
            <a:r>
              <a:rPr lang="pl-PL" sz="3200" dirty="0" smtClean="0">
                <a:latin typeface="+mj-lt"/>
              </a:rPr>
              <a:t>współzałożycielem</a:t>
            </a:r>
            <a:r>
              <a:rPr lang="pl-PL" sz="3200" dirty="0">
                <a:latin typeface="+mj-lt"/>
              </a:rPr>
              <a:t> Żydowskiej Organizacji Bojowej (ŻOB</a:t>
            </a:r>
            <a:r>
              <a:rPr lang="pl-PL" sz="3200" dirty="0" smtClean="0">
                <a:latin typeface="+mj-lt"/>
              </a:rPr>
              <a:t>)</a:t>
            </a:r>
          </a:p>
          <a:p>
            <a:r>
              <a:rPr lang="pl-PL" sz="3200" dirty="0" smtClean="0">
                <a:latin typeface="+mj-lt"/>
              </a:rPr>
              <a:t> - pracował </a:t>
            </a:r>
            <a:r>
              <a:rPr lang="pl-PL" sz="3200" dirty="0">
                <a:latin typeface="+mj-lt"/>
              </a:rPr>
              <a:t>jako goniec w </a:t>
            </a:r>
            <a:r>
              <a:rPr lang="pl-PL" sz="3200" dirty="0" smtClean="0">
                <a:latin typeface="+mj-lt"/>
              </a:rPr>
              <a:t>szpitalu w getcie</a:t>
            </a:r>
          </a:p>
          <a:p>
            <a:r>
              <a:rPr lang="pl-PL" sz="3200" dirty="0" smtClean="0">
                <a:latin typeface="+mj-lt"/>
              </a:rPr>
              <a:t>- w </a:t>
            </a:r>
            <a:r>
              <a:rPr lang="pl-PL" sz="3200" dirty="0">
                <a:latin typeface="+mj-lt"/>
              </a:rPr>
              <a:t>1943 uczestniczył w powstaniu w getcie warszawskim </a:t>
            </a:r>
            <a:endParaRPr lang="pl-PL" sz="3200" dirty="0" smtClean="0">
              <a:latin typeface="+mj-lt"/>
            </a:endParaRPr>
          </a:p>
          <a:p>
            <a:r>
              <a:rPr lang="pl-PL" sz="3200" dirty="0" smtClean="0">
                <a:latin typeface="+mj-lt"/>
              </a:rPr>
              <a:t>- po </a:t>
            </a:r>
            <a:r>
              <a:rPr lang="pl-PL" sz="3200" dirty="0">
                <a:latin typeface="+mj-lt"/>
              </a:rPr>
              <a:t>śmierci Mordechaja </a:t>
            </a:r>
            <a:r>
              <a:rPr lang="pl-PL" sz="3200" dirty="0" smtClean="0">
                <a:latin typeface="+mj-lt"/>
              </a:rPr>
              <a:t>Anielewicza został </a:t>
            </a:r>
            <a:r>
              <a:rPr lang="pl-PL" sz="3200" dirty="0">
                <a:latin typeface="+mj-lt"/>
              </a:rPr>
              <a:t>ostatnim przywódcą bojowników ŻOB podczas walk w getcie.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628800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>
                <a:latin typeface="+mj-lt"/>
              </a:rPr>
              <a:t>W 1944 brał udział w powstaniu warszawskim jako członek ŻOB w szeregach Armii </a:t>
            </a:r>
            <a:r>
              <a:rPr lang="pl-PL" sz="4400" dirty="0" smtClean="0">
                <a:latin typeface="+mj-lt"/>
              </a:rPr>
              <a:t>Ludowej.</a:t>
            </a:r>
            <a:r>
              <a:rPr lang="pl-PL" sz="4400" dirty="0">
                <a:latin typeface="+mj-lt"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0654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 wojnie nie wyjechał z Polski.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 1946 r. na stałe zamieszkał w Łodzi.</a:t>
            </a:r>
            <a:endParaRPr kumimoji="0" lang="pl-PL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1628800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>
                <a:latin typeface="+mj-lt"/>
              </a:rPr>
              <a:t>W 1951 ukończył studia na Akademii Medycznej w </a:t>
            </a:r>
            <a:r>
              <a:rPr lang="pl-PL" sz="4400" dirty="0" smtClean="0">
                <a:latin typeface="+mj-lt"/>
              </a:rPr>
              <a:t>Łodzi</a:t>
            </a:r>
          </a:p>
          <a:p>
            <a:pPr algn="ctr"/>
            <a:endParaRPr lang="pl-PL" sz="4400" dirty="0">
              <a:latin typeface="+mj-lt"/>
            </a:endParaRPr>
          </a:p>
          <a:p>
            <a:pPr algn="ctr"/>
            <a:r>
              <a:rPr lang="pl-PL" sz="4400" b="1" dirty="0">
                <a:latin typeface="+mj-lt"/>
              </a:rPr>
              <a:t>i</a:t>
            </a:r>
            <a:r>
              <a:rPr lang="pl-PL" sz="4400" b="1" dirty="0" smtClean="0">
                <a:latin typeface="+mj-lt"/>
              </a:rPr>
              <a:t> został kardiochirurgiem.</a:t>
            </a:r>
            <a:endParaRPr lang="pl-PL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s://upload.wikimedia.org/wikipedia/commons/thumb/6/6d/Marek_Edelman_Fot_Mariusz_Kubik_Warsaw_April19_2009_03.jpg/220px-Marek_Edelman_Fot_Mariusz_Kubik_Warsaw_April19_2009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6085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633518"/>
            <a:ext cx="87129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Już w młodości zdeklarował się jako </a:t>
            </a:r>
            <a:r>
              <a:rPr kumimoji="0" lang="pl-PL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osoba niewierząca</a:t>
            </a:r>
            <a:r>
              <a:rPr kumimoji="0" lang="pl-PL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                     i nie zmienił zdania w tej sprawie ani w okresie wojny, ani później.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46002"/>
            <a:ext cx="80648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Podczas II wojny światowej z rąk niemieckich zginęło wielu członków jej najbliższej rodziny,                               w tym ojciec.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30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Wojnę przeżyła tylko dlatego, że była ukrywana przez Polaków. Cudem została ocalona w czasie transportu do getta.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Holokaust i losy Żydów polskich z czasem stały się głównym tematem jej twórczości.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 wojnie przebywała w domu dziecka w Otwocku. Ukończyła dzien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nikarstwo na Uniwersytecie Warszawskim.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90872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l-PL" sz="4800" b="1" dirty="0" smtClean="0">
                <a:latin typeface="+mj-lt"/>
                <a:ea typeface="Times New Roman" pitchFamily="18" charset="0"/>
                <a:cs typeface="Arial" pitchFamily="34" charset="0"/>
              </a:rPr>
              <a:t>M. Edelman stwierdzał:</a:t>
            </a:r>
          </a:p>
          <a:p>
            <a:endParaRPr lang="pl-PL" sz="48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r>
              <a:rPr lang="pl-PL" sz="4800" i="1" dirty="0" smtClean="0">
                <a:latin typeface="+mj-lt"/>
                <a:ea typeface="Times New Roman" pitchFamily="18" charset="0"/>
                <a:cs typeface="Arial" pitchFamily="34" charset="0"/>
              </a:rPr>
              <a:t>Bóg w ogóle nie istniał w getcie, bo gdzie On był? Jeżeli Bóg każe zabijać ludzi, to nie ma Boga.                 Co to miało z Bogiem wspólnego? </a:t>
            </a:r>
            <a:endParaRPr lang="pl-PL" sz="4800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1/Warsaw_Ghetto.svg/800px-Warsaw_Ghett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6124"/>
            <a:ext cx="7416824" cy="5330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764704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+mj-lt"/>
              </a:rPr>
              <a:t>Getto warszawskie</a:t>
            </a:r>
            <a:r>
              <a:rPr lang="pl-PL" sz="3200" dirty="0" smtClean="0">
                <a:latin typeface="+mj-lt"/>
              </a:rPr>
              <a:t> – getto dla ludności żydowskiej utworzone przez władze niemieckie w Warszawie 2 października 1940. Było największym gettem w całej okupowanej Europie. Jego powierzchnia wynosiła około 3 km</a:t>
            </a:r>
            <a:r>
              <a:rPr lang="pl-PL" sz="3200" baseline="30000" dirty="0" smtClean="0">
                <a:ea typeface="Times New Roman" pitchFamily="18" charset="0"/>
                <a:cs typeface="Arial" pitchFamily="34" charset="0"/>
              </a:rPr>
              <a:t>2.</a:t>
            </a:r>
            <a:endParaRPr lang="pl-PL" sz="3200" dirty="0" smtClean="0">
              <a:latin typeface="+mj-lt"/>
            </a:endParaRPr>
          </a:p>
          <a:p>
            <a:endParaRPr lang="pl-PL" sz="3200" dirty="0" smtClean="0">
              <a:latin typeface="+mj-lt"/>
            </a:endParaRPr>
          </a:p>
          <a:p>
            <a:endParaRPr lang="pl-PL" sz="3200" dirty="0" smtClean="0">
              <a:latin typeface="+mj-lt"/>
            </a:endParaRPr>
          </a:p>
          <a:p>
            <a:r>
              <a:rPr lang="pl-PL" sz="3200" dirty="0" smtClean="0">
                <a:latin typeface="+mj-lt"/>
              </a:rPr>
              <a:t>W kwietniu 1941 w obrębie murów „dzielnicy żydowskiej” znajdowało się ok. 450 tys. osób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murów getta</a:t>
            </a:r>
            <a:endParaRPr lang="pl-PL" dirty="0"/>
          </a:p>
        </p:txBody>
      </p:sp>
      <p:pic>
        <p:nvPicPr>
          <p:cNvPr id="37890" name="Picture 2" descr="C:\Users\Admin\Document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23636"/>
            <a:ext cx="6336704" cy="499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Mur getta</a:t>
            </a:r>
            <a:endParaRPr lang="pl-PL" dirty="0"/>
          </a:p>
        </p:txBody>
      </p:sp>
      <p:pic>
        <p:nvPicPr>
          <p:cNvPr id="39938" name="Picture 2" descr="C:\Users\Admin\Documents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75999"/>
            <a:ext cx="7488831" cy="4757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Najmłodsi więźniowie getta</a:t>
            </a:r>
            <a:endParaRPr lang="pl-PL" dirty="0"/>
          </a:p>
        </p:txBody>
      </p:sp>
      <p:pic>
        <p:nvPicPr>
          <p:cNvPr id="40962" name="Picture 2" descr="C:\Users\Admin\Documents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5"/>
            <a:ext cx="7776864" cy="5033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Żydzi eskortowani w drodze do pracy</a:t>
            </a:r>
            <a:endParaRPr lang="pl-PL" dirty="0"/>
          </a:p>
        </p:txBody>
      </p:sp>
      <p:pic>
        <p:nvPicPr>
          <p:cNvPr id="35842" name="Picture 2" descr="C:\Users\Admin\Document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59036"/>
            <a:ext cx="7769872" cy="4850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Przymusowe przesiedlenie do getta</a:t>
            </a:r>
            <a:endParaRPr lang="pl-PL" dirty="0"/>
          </a:p>
        </p:txBody>
      </p:sp>
      <p:pic>
        <p:nvPicPr>
          <p:cNvPr id="36866" name="Picture 2" descr="C:\Users\Admin\Document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675010"/>
            <a:ext cx="7593284" cy="5016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Warszawski tramwaj – Tylko dla Żydów</a:t>
            </a:r>
            <a:endParaRPr lang="pl-PL" dirty="0"/>
          </a:p>
        </p:txBody>
      </p:sp>
      <p:pic>
        <p:nvPicPr>
          <p:cNvPr id="38914" name="Picture 2" descr="C:\Users\Admin\Document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31991"/>
            <a:ext cx="7200800" cy="5062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Przeludnienie w getcie</a:t>
            </a:r>
            <a:endParaRPr lang="pl-PL" dirty="0"/>
          </a:p>
        </p:txBody>
      </p:sp>
      <p:pic>
        <p:nvPicPr>
          <p:cNvPr id="41986" name="Picture 2" descr="C:\Users\Admin\Document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31647"/>
            <a:ext cx="8640960" cy="5057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HANNA  KRALL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24586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>
                <a:solidFill>
                  <a:schemeClr val="tx2"/>
                </a:solidFill>
                <a:latin typeface="+mj-lt"/>
              </a:rPr>
              <a:t>   Światową </a:t>
            </a:r>
            <a:r>
              <a:rPr lang="pl-PL" sz="3200" dirty="0">
                <a:solidFill>
                  <a:schemeClr val="tx2"/>
                </a:solidFill>
                <a:latin typeface="+mj-lt"/>
              </a:rPr>
              <a:t>sławę przyniósł jej oryginalny w formie wywiad z </a:t>
            </a:r>
            <a:r>
              <a:rPr lang="pl-PL" sz="3200" dirty="0" smtClean="0">
                <a:solidFill>
                  <a:schemeClr val="tx2"/>
                </a:solidFill>
                <a:latin typeface="+mj-lt"/>
              </a:rPr>
              <a:t>Markiem Edelmanem</a:t>
            </a:r>
          </a:p>
          <a:p>
            <a:pPr>
              <a:buNone/>
            </a:pPr>
            <a:r>
              <a:rPr lang="pl-PL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sz="3200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pl-PL" sz="3200" b="1" dirty="0" smtClean="0">
                <a:solidFill>
                  <a:schemeClr val="tx2"/>
                </a:solidFill>
                <a:latin typeface="+mj-lt"/>
              </a:rPr>
              <a:t>„</a:t>
            </a:r>
            <a:r>
              <a:rPr lang="pl-PL" sz="3200" b="1" dirty="0">
                <a:solidFill>
                  <a:schemeClr val="tx2"/>
                </a:solidFill>
                <a:latin typeface="+mj-lt"/>
              </a:rPr>
              <a:t> </a:t>
            </a:r>
            <a:r>
              <a:rPr lang="pl-PL" sz="3200" b="1" i="1" dirty="0">
                <a:solidFill>
                  <a:schemeClr val="tx2"/>
                </a:solidFill>
                <a:latin typeface="+mj-lt"/>
              </a:rPr>
              <a:t>Zdążyć przed Panem </a:t>
            </a:r>
            <a:r>
              <a:rPr lang="pl-PL" sz="3200" b="1" i="1" dirty="0" smtClean="0">
                <a:solidFill>
                  <a:schemeClr val="tx2"/>
                </a:solidFill>
                <a:latin typeface="+mj-lt"/>
              </a:rPr>
              <a:t>Bogiem”</a:t>
            </a:r>
            <a:r>
              <a:rPr lang="pl-PL" sz="3200" b="1" dirty="0" smtClean="0">
                <a:solidFill>
                  <a:schemeClr val="tx2"/>
                </a:solidFill>
                <a:latin typeface="+mj-lt"/>
              </a:rPr>
              <a:t> (1977). </a:t>
            </a:r>
            <a:endParaRPr lang="pl-PL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Admin\Documents\pobran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384376" cy="507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Zwłoki zmarłych zebrane z ulic getta</a:t>
            </a:r>
            <a:endParaRPr lang="pl-PL" dirty="0"/>
          </a:p>
        </p:txBody>
      </p:sp>
      <p:pic>
        <p:nvPicPr>
          <p:cNvPr id="43010" name="Picture 2" descr="C:\Users\Admin\Documents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3712"/>
            <a:ext cx="7920880" cy="5191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6026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Umschlagplatz</a:t>
            </a:r>
            <a:r>
              <a:rPr kumimoji="0" lang="pl-PL" sz="5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to rampa kolejowa i plac,                 na których gromadzono Żydów  z warszawskiego getta                  przed wywiezieniem ich                     do obozu zagłady,                        np. w Treblince.</a:t>
            </a:r>
            <a:endParaRPr kumimoji="0" lang="pl-PL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Żydzi oczekujący na transport                   na </a:t>
            </a:r>
            <a:r>
              <a:rPr lang="pl-PL" dirty="0" err="1" smtClean="0"/>
              <a:t>Umschlagplatzu</a:t>
            </a:r>
            <a:endParaRPr lang="pl-PL" dirty="0"/>
          </a:p>
        </p:txBody>
      </p:sp>
      <p:pic>
        <p:nvPicPr>
          <p:cNvPr id="1026" name="Picture 2" descr="C:\Users\Admin\Documents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41754"/>
            <a:ext cx="8064896" cy="4983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449106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Powstanie w getcie warszawskim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zbrojne wystąpienie żydowskich podziemnych formacji zbrojnych   na terenie warszawskiego getta               </a:t>
            </a: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od 19 kwietnia do połowy maja 1943 roku.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132856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latin typeface="+mj-lt"/>
              </a:rPr>
              <a:t>Getto zostało zlikwidowane po powstaniu w maju 1943. </a:t>
            </a:r>
            <a:endParaRPr lang="pl-PL" sz="4800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83671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+mj-lt"/>
              </a:rPr>
              <a:t>Łączna liczba ofiar getta warsza</a:t>
            </a:r>
            <a:r>
              <a:rPr lang="pl-PL" sz="3600" dirty="0" smtClean="0">
                <a:solidFill>
                  <a:srgbClr val="FF0000"/>
                </a:solidFill>
                <a:latin typeface="+mj-lt"/>
              </a:rPr>
              <a:t>wskiego </a:t>
            </a:r>
            <a:r>
              <a:rPr lang="pl-PL" sz="3600" dirty="0" smtClean="0">
                <a:latin typeface="+mj-lt"/>
              </a:rPr>
              <a:t>szacowana jest na </a:t>
            </a:r>
            <a:r>
              <a:rPr lang="pl-PL" sz="3600" b="1" dirty="0" smtClean="0">
                <a:solidFill>
                  <a:srgbClr val="FF0000"/>
                </a:solidFill>
                <a:latin typeface="+mj-lt"/>
              </a:rPr>
              <a:t>ok. 400 tys. osób</a:t>
            </a:r>
            <a:r>
              <a:rPr lang="pl-PL" sz="3600" dirty="0" smtClean="0">
                <a:latin typeface="+mj-lt"/>
              </a:rPr>
              <a:t>,                      z czego ok. 92 tys. zginęła lub zmarła                   w Warszawie (głównie ofiary głodu i chorób), a ok. 300 tys. w obozie zagłady w Treblince i w trakcie akcji wysiedleńczych. </a:t>
            </a:r>
            <a:endParaRPr lang="pl-PL" sz="3600" dirty="0"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240360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</a:rPr>
              <a:t>„Zdążyć przed Panem Bogiem”</a:t>
            </a:r>
            <a:br>
              <a:rPr lang="pl-PL" sz="4800" b="1" dirty="0" smtClean="0">
                <a:solidFill>
                  <a:srgbClr val="FF0000"/>
                </a:solidFill>
              </a:rPr>
            </a:br>
            <a:r>
              <a:rPr lang="pl-PL" sz="4800" b="1" dirty="0" smtClean="0">
                <a:solidFill>
                  <a:srgbClr val="FF0000"/>
                </a:solidFill>
              </a:rPr>
              <a:t/>
            </a:r>
            <a:br>
              <a:rPr lang="pl-PL" sz="4800" b="1" dirty="0" smtClean="0">
                <a:solidFill>
                  <a:srgbClr val="FF0000"/>
                </a:solidFill>
              </a:rPr>
            </a:br>
            <a:r>
              <a:rPr lang="pl-PL" sz="4800" b="1" dirty="0" smtClean="0">
                <a:solidFill>
                  <a:srgbClr val="FF0000"/>
                </a:solidFill>
              </a:rPr>
              <a:t>Hanna </a:t>
            </a:r>
            <a:r>
              <a:rPr lang="pl-PL" sz="4800" b="1" dirty="0" err="1" smtClean="0">
                <a:solidFill>
                  <a:srgbClr val="FF0000"/>
                </a:solidFill>
              </a:rPr>
              <a:t>Krall</a:t>
            </a:r>
            <a:r>
              <a:rPr lang="pl-PL" sz="4800" b="1" dirty="0" smtClean="0">
                <a:solidFill>
                  <a:srgbClr val="FF0000"/>
                </a:solidFill>
              </a:rPr>
              <a:t/>
            </a:r>
            <a:br>
              <a:rPr lang="pl-PL" sz="4800" b="1" dirty="0" smtClean="0">
                <a:solidFill>
                  <a:srgbClr val="FF0000"/>
                </a:solidFill>
              </a:rPr>
            </a:br>
            <a:r>
              <a:rPr lang="pl-PL" sz="4800" b="1" dirty="0" smtClean="0">
                <a:solidFill>
                  <a:srgbClr val="FF0000"/>
                </a:solidFill>
              </a:rPr>
              <a:t> 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23528" y="297652"/>
            <a:ext cx="8568952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INTERPRETACJA TYTUŁU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l-PL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 czasie wojny: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zdążyć przyjąć śmierć                      z własnych rąk, zdążyć połknąć cyjanek                        czy udusić nowonarodzone dziecko zanim Niemcy wywiozą do obozu i komory gazowej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pl-PL" sz="3600" b="0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po wojnie: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ocalić człowiekowi życie, przedłużyć je chociaż trochę (Edelman jako kardiochirurg)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79512" y="777293"/>
            <a:ext cx="8640960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"Zdążyć przed Panem Bogiem" (1977 r.)                                Hanny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Krall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 przykład reportażu napisanego                     na podstawie wywiadu przeprowadzonego                          z Markiem Edelmanem - przywódcą w getcie żydowskim. Utwór opowiada o trudnych chwilach w czasie powstania w getcie w sposób niezwykle oszczędny i prosty. Z wypowiedzi Marka Edelmana wynika, że Żydom chodziło wówczas przede wszystkim o godną śmierć, dlatego też garstka ludzi zdecydowała się walczyć z karabinem w dłoni                                         z nieprzyjacielem.</a:t>
            </a: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65795"/>
            <a:ext cx="8352928" cy="64017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Wydała także zbiory reportaży, m.in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Trudności ze wstawaniem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(1990),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Taniec na cudzym weselu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(1994),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Dowody na istnienie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(1996),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Tam już nie ma żadnej rzeki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(1998),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To ty jesteś Daniel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(2001).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Jest także autorką powieści: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Okna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i </a:t>
            </a: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Sublokatorka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Ukazały się również jej reportaże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książkowe: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Wyjątkowo długa linia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Król Kier znów na wylocie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Różowe strusie pióra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45624" cy="2736304"/>
          </a:xfrm>
        </p:spPr>
        <p:txBody>
          <a:bodyPr>
            <a:noAutofit/>
          </a:bodyPr>
          <a:lstStyle/>
          <a:p>
            <a:r>
              <a:rPr lang="pl-PL" sz="2800" b="1" dirty="0"/>
              <a:t>Reportaż </a:t>
            </a:r>
            <a:r>
              <a:rPr lang="pl-PL" sz="2800" dirty="0">
                <a:solidFill>
                  <a:schemeClr val="tx2"/>
                </a:solidFill>
              </a:rPr>
              <a:t> </a:t>
            </a:r>
            <a:r>
              <a:rPr lang="pl-PL" sz="2800" dirty="0" smtClean="0">
                <a:solidFill>
                  <a:schemeClr val="tx2"/>
                </a:solidFill>
              </a:rPr>
              <a:t>gatunek   literacki                                                                                              </a:t>
            </a:r>
            <a:r>
              <a:rPr lang="pl-PL" sz="2800" dirty="0">
                <a:solidFill>
                  <a:schemeClr val="tx2"/>
                </a:solidFill>
              </a:rPr>
              <a:t> z pogranicza publicystyki, literatury faktu </a:t>
            </a:r>
            <a:r>
              <a:rPr lang="pl-PL" sz="2800" dirty="0" smtClean="0">
                <a:solidFill>
                  <a:schemeClr val="tx2"/>
                </a:solidFill>
              </a:rPr>
              <a:t>i</a:t>
            </a:r>
            <a:r>
              <a:rPr lang="pl-PL" sz="2800" dirty="0">
                <a:solidFill>
                  <a:schemeClr val="tx2"/>
                </a:solidFill>
              </a:rPr>
              <a:t> literatury pięknej </a:t>
            </a:r>
            <a:r>
              <a:rPr lang="pl-PL" sz="2400" dirty="0" smtClean="0">
                <a:solidFill>
                  <a:schemeClr val="tx2"/>
                </a:solidFill>
              </a:rPr>
              <a:t/>
            </a:r>
            <a:br>
              <a:rPr lang="pl-PL" sz="2400" dirty="0" smtClean="0">
                <a:solidFill>
                  <a:schemeClr val="tx2"/>
                </a:solidFill>
              </a:rPr>
            </a:br>
            <a:r>
              <a:rPr lang="pl-PL" sz="2400" dirty="0" smtClean="0">
                <a:solidFill>
                  <a:schemeClr val="tx2"/>
                </a:solidFill>
              </a:rPr>
              <a:t>(przez </a:t>
            </a:r>
            <a:r>
              <a:rPr lang="pl-PL" sz="2400" dirty="0">
                <a:solidFill>
                  <a:schemeClr val="tx2"/>
                </a:solidFill>
              </a:rPr>
              <a:t>krytykę zwany przewrotnie „bękartem literatury pięknej i brukowej popołudniówki</a:t>
            </a:r>
            <a:r>
              <a:rPr lang="pl-PL" sz="2400" dirty="0" smtClean="0">
                <a:solidFill>
                  <a:schemeClr val="tx2"/>
                </a:solidFill>
              </a:rPr>
              <a:t>”).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683568" y="314096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Reportaż wykształcił się w 2. połowie XIX w., co wiązało się z dynamicznym rozwojem prasy w tym czasie. Obejmuje utwory, które stanowią relację z określonych wydarzeń, a których naocznym świadkiem był sam autor. </a:t>
            </a:r>
            <a:br>
              <a:rPr lang="pl-PL" sz="2800" dirty="0" smtClean="0"/>
            </a:br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3204071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społeczno-obyczajowy</a:t>
            </a:r>
            <a:br>
              <a:rPr lang="pl-PL" dirty="0"/>
            </a:br>
            <a:r>
              <a:rPr lang="pl-PL" dirty="0"/>
              <a:t>podróżniczy</a:t>
            </a:r>
            <a:br>
              <a:rPr lang="pl-PL" dirty="0"/>
            </a:br>
            <a:r>
              <a:rPr lang="pl-PL" dirty="0"/>
              <a:t>sportowy</a:t>
            </a:r>
            <a:br>
              <a:rPr lang="pl-PL" dirty="0"/>
            </a:br>
            <a:r>
              <a:rPr lang="pl-PL" dirty="0"/>
              <a:t>sądowy</a:t>
            </a:r>
            <a:br>
              <a:rPr lang="pl-PL" dirty="0"/>
            </a:br>
            <a:r>
              <a:rPr lang="pl-PL" dirty="0"/>
              <a:t>wojenny</a:t>
            </a:r>
            <a:br>
              <a:rPr lang="pl-PL" dirty="0"/>
            </a:br>
            <a:r>
              <a:rPr lang="pl-PL" dirty="0"/>
              <a:t>popularnonaukowy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GATUNKI REPORTAŻU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527775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Ze względu na formę publikacji i związane z nią środki ekspresji mówi się</a:t>
            </a:r>
            <a:r>
              <a:rPr kumimoji="0" lang="pl-PL" sz="4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l-PL" sz="40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o 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reportażu: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literackim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radiowym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telewizyjnym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 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4000" dirty="0" smtClean="0">
                <a:solidFill>
                  <a:srgbClr val="0B0080"/>
                </a:solidFill>
                <a:latin typeface="+mj-lt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ilmowym</a:t>
            </a:r>
            <a:endParaRPr lang="pl-PL" sz="4000" dirty="0" smtClean="0">
              <a:solidFill>
                <a:srgbClr val="0B008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i 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fotoreportażu</a:t>
            </a:r>
            <a:r>
              <a:rPr kumimoji="0" lang="pl-PL" sz="4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pl-P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457527"/>
            <a:ext cx="8496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pl-PL" sz="4400" b="1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eportaż powinien cechować się: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obiektywizmem,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rzetelnością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 wiernością wobec</a:t>
            </a:r>
            <a:r>
              <a:rPr kumimoji="0" lang="pl-PL" sz="4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4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przedmiotu </a:t>
            </a:r>
            <a:r>
              <a:rPr kumimoji="0" lang="pl-PL" sz="4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narracji.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pl-PL" sz="2800" dirty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476672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u="sng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Z drugiej strony </a:t>
            </a:r>
            <a:r>
              <a:rPr lang="pl-PL" sz="2800" u="sng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reportaż:</a:t>
            </a:r>
          </a:p>
          <a:p>
            <a:pPr algn="ctr"/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jest subiektywny, </a:t>
            </a:r>
            <a:endParaRPr lang="pl-PL" sz="2800" dirty="0" smtClean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zawiera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ocenę, </a:t>
            </a:r>
            <a:endParaRPr lang="pl-PL" sz="2800" dirty="0" smtClean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opinie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autora na dany temat (niekiedy jedynie sugestie). </a:t>
            </a:r>
            <a:endParaRPr lang="pl-PL" sz="2800" dirty="0" smtClean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endParaRPr lang="pl-PL" sz="2800" dirty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Reportaż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może 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zawierać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pl-PL" sz="2800" dirty="0" smtClean="0">
                <a:latin typeface="+mj-lt"/>
                <a:ea typeface="Times New Roman" pitchFamily="18" charset="0"/>
                <a:cs typeface="Arial" pitchFamily="34" charset="0"/>
              </a:rPr>
              <a:t>cytaty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, wypowiedzi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świadków 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zdarzenia. </a:t>
            </a:r>
          </a:p>
          <a:p>
            <a:pPr algn="ctr"/>
            <a:endParaRPr lang="pl-PL" sz="2800" dirty="0">
              <a:solidFill>
                <a:srgbClr val="222222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Tematem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reportażu może być wszystko, co przykuwa uwagę, ważny jest problem i bohater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.                               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Reportaż można pisać w czasie teraźniejszym, 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co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nadaje tempa 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relacji i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wywołuje w czytelniku wrażenie obserwacji opisywanego </a:t>
            </a:r>
            <a:r>
              <a:rPr lang="pl-PL" sz="2800" dirty="0" smtClean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wydarzenia                                   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pl-PL" sz="2800" dirty="0">
                <a:solidFill>
                  <a:srgbClr val="A55858"/>
                </a:solidFill>
                <a:latin typeface="+mj-lt"/>
                <a:ea typeface="Times New Roman" pitchFamily="18" charset="0"/>
                <a:cs typeface="Arial" pitchFamily="34" charset="0"/>
              </a:rPr>
              <a:t>relacja unaoczniająca</a:t>
            </a:r>
            <a:r>
              <a:rPr lang="pl-PL" sz="2800" dirty="0">
                <a:solidFill>
                  <a:srgbClr val="222222"/>
                </a:solidFill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465</Words>
  <Application>Microsoft Office PowerPoint</Application>
  <PresentationFormat>Pokaz na ekranie (4:3)</PresentationFormat>
  <Paragraphs>100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Motyw pakietu Office</vt:lpstr>
      <vt:lpstr>HANNA KRALL –  ur. w 1935 r. w Warszawie;  pisarka, dziennikarka</vt:lpstr>
      <vt:lpstr>Slajd 2</vt:lpstr>
      <vt:lpstr>HANNA  KRALL</vt:lpstr>
      <vt:lpstr>Slajd 4</vt:lpstr>
      <vt:lpstr>Reportaż  gatunek   literacki                                                                                               z pogranicza publicystyki, literatury faktu i literatury pięknej  (przez krytykę zwany przewrotnie „bękartem literatury pięknej i brukowej popołudniówki”). </vt:lpstr>
      <vt:lpstr>społeczno-obyczajowy podróżniczy sportowy sądowy wojenny popularnonaukowy </vt:lpstr>
      <vt:lpstr>Slajd 7</vt:lpstr>
      <vt:lpstr>Slajd 8</vt:lpstr>
      <vt:lpstr>Slajd 9</vt:lpstr>
      <vt:lpstr>Slajd 10</vt:lpstr>
      <vt:lpstr>MAREK EDELMAN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Budowa murów getta</vt:lpstr>
      <vt:lpstr>Mur getta</vt:lpstr>
      <vt:lpstr>Najmłodsi więźniowie getta</vt:lpstr>
      <vt:lpstr>Żydzi eskortowani w drodze do pracy</vt:lpstr>
      <vt:lpstr>Przymusowe przesiedlenie do getta</vt:lpstr>
      <vt:lpstr>Warszawski tramwaj – Tylko dla Żydów</vt:lpstr>
      <vt:lpstr>Przeludnienie w getcie</vt:lpstr>
      <vt:lpstr>Zwłoki zmarłych zebrane z ulic getta</vt:lpstr>
      <vt:lpstr>Slajd 31</vt:lpstr>
      <vt:lpstr>Żydzi oczekujący na transport                   na Umschlagplatzu</vt:lpstr>
      <vt:lpstr>Slajd 33</vt:lpstr>
      <vt:lpstr>Slajd 34</vt:lpstr>
      <vt:lpstr>Slajd 35</vt:lpstr>
      <vt:lpstr>„Zdążyć przed Panem Bogiem”  Hanna Krall  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 KRALL –  ur. w 1935 r. w Warszawie;  pisarka, dziennikarka</dc:title>
  <dc:creator>Admin</dc:creator>
  <cp:lastModifiedBy>Admin</cp:lastModifiedBy>
  <cp:revision>26</cp:revision>
  <dcterms:created xsi:type="dcterms:W3CDTF">2018-11-27T12:32:28Z</dcterms:created>
  <dcterms:modified xsi:type="dcterms:W3CDTF">2018-11-27T20:52:19Z</dcterms:modified>
</cp:coreProperties>
</file>