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1"/>
  </p:notesMasterIdLst>
  <p:sldIdLst>
    <p:sldId id="300" r:id="rId3"/>
    <p:sldId id="257" r:id="rId4"/>
    <p:sldId id="258" r:id="rId5"/>
    <p:sldId id="279" r:id="rId6"/>
    <p:sldId id="280" r:id="rId7"/>
    <p:sldId id="281" r:id="rId8"/>
    <p:sldId id="277" r:id="rId9"/>
    <p:sldId id="27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03F4110-5866-403A-A16E-99D343ED27EF}">
          <p14:sldIdLst>
            <p14:sldId id="300"/>
            <p14:sldId id="257"/>
            <p14:sldId id="258"/>
            <p14:sldId id="279"/>
            <p14:sldId id="280"/>
            <p14:sldId id="281"/>
            <p14:sldId id="277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3"/>
    <a:srgbClr val="ED6F9C"/>
    <a:srgbClr val="A27DB6"/>
    <a:srgbClr val="5F95CF"/>
    <a:srgbClr val="FCC13F"/>
    <a:srgbClr val="F49C4E"/>
    <a:srgbClr val="37B398"/>
    <a:srgbClr val="EA4E34"/>
    <a:srgbClr val="C9D522"/>
    <a:srgbClr val="1B4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4" autoAdjust="0"/>
    <p:restoredTop sz="94690"/>
  </p:normalViewPr>
  <p:slideViewPr>
    <p:cSldViewPr snapToGrid="0">
      <p:cViewPr varScale="1">
        <p:scale>
          <a:sx n="108" d="100"/>
          <a:sy n="108" d="100"/>
        </p:scale>
        <p:origin x="12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46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01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86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93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6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9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67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039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908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432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15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983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36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26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269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19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312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496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130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822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4065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391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717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431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106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85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123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522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616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464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120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802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330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33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011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409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580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885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628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33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5482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i="0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B1+</a:t>
            </a:r>
            <a:br>
              <a:rPr lang="pl-PL" dirty="0"/>
            </a:br>
            <a:r>
              <a:rPr lang="pl-PL" dirty="0" err="1"/>
              <a:t>passive</a:t>
            </a:r>
            <a:r>
              <a:rPr lang="pl-PL" dirty="0"/>
              <a:t> </a:t>
            </a:r>
            <a:r>
              <a:rPr lang="pl-PL" dirty="0" err="1"/>
              <a:t>voice</a:t>
            </a:r>
            <a:endParaRPr sz="3800" b="1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  <p:sp>
        <p:nvSpPr>
          <p:cNvPr id="12" name="Google Shape;516;p72">
            <a:extLst>
              <a:ext uri="{FF2B5EF4-FFF2-40B4-BE49-F238E27FC236}">
                <a16:creationId xmlns:a16="http://schemas.microsoft.com/office/drawing/2014/main" id="{750676B8-01F4-467A-849A-BDAB2B8DE0F2}"/>
              </a:ext>
            </a:extLst>
          </p:cNvPr>
          <p:cNvSpPr txBox="1">
            <a:spLocks/>
          </p:cNvSpPr>
          <p:nvPr/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Recommended for: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Gold Experience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Focus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 Note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517;p72">
            <a:extLst>
              <a:ext uri="{FF2B5EF4-FFF2-40B4-BE49-F238E27FC236}">
                <a16:creationId xmlns:a16="http://schemas.microsoft.com/office/drawing/2014/main" id="{9E7443F2-ADCF-44DA-B96A-6A7DA36E866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851833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can talk in the active or </a:t>
            </a:r>
            <a:r>
              <a:rPr lang="it-IT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voice in English.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684838" y="2739129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we use the </a:t>
            </a:r>
            <a:r>
              <a:rPr lang="it-IT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voice.</a:t>
            </a:r>
            <a:endParaRPr lang="en-US"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was form sentences in the </a:t>
            </a:r>
            <a:r>
              <a:rPr lang="it-IT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voice.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s-MX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use of the impersonal </a:t>
            </a:r>
            <a:r>
              <a:rPr lang="it-IT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s-MX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structure.</a:t>
            </a:r>
            <a:endParaRPr lang="en-US"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None/>
            </a:pPr>
            <a:endParaRPr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When do we use the </a:t>
            </a:r>
            <a:r>
              <a:rPr lang="it-IT" sz="1600" dirty="0"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 voice?</a:t>
            </a:r>
          </a:p>
        </p:txBody>
      </p:sp>
      <p:sp>
        <p:nvSpPr>
          <p:cNvPr id="6" name="Google Shape;65;p15">
            <a:extLst>
              <a:ext uri="{FF2B5EF4-FFF2-40B4-BE49-F238E27FC236}">
                <a16:creationId xmlns:a16="http://schemas.microsoft.com/office/drawing/2014/main" id="{BEDA94DA-4A2D-42A7-A3C9-03865B96405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944230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do we use the </a:t>
            </a:r>
            <a:r>
              <a:rPr lang="it-IT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450601" y="994487"/>
            <a:ext cx="11084907" cy="73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 the active voice, the subject does the action. In the </a:t>
            </a:r>
            <a:r>
              <a:rPr lang="it-IT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voice, the object of the active sentence is the subject. It ‘receives’ the action or is the </a:t>
            </a:r>
            <a:r>
              <a:rPr lang="en-US" sz="2000" b="1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agent</a:t>
            </a:r>
            <a:r>
              <a:rPr lang="en-US" sz="2000" b="1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2000" b="1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E81DA8FD-A455-4AE7-8390-BBBA8852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1" y="1989403"/>
            <a:ext cx="1239894" cy="1239894"/>
          </a:xfrm>
          <a:prstGeom prst="rect">
            <a:avLst/>
          </a:prstGeom>
        </p:spPr>
      </p:pic>
      <p:sp>
        <p:nvSpPr>
          <p:cNvPr id="19" name="Rounded Rectangular Callout 28">
            <a:extLst>
              <a:ext uri="{FF2B5EF4-FFF2-40B4-BE49-F238E27FC236}">
                <a16:creationId xmlns:a16="http://schemas.microsoft.com/office/drawing/2014/main" id="{036D1E98-F36C-480E-970A-AB103D0E44F4}"/>
              </a:ext>
            </a:extLst>
          </p:cNvPr>
          <p:cNvSpPr/>
          <p:nvPr/>
        </p:nvSpPr>
        <p:spPr>
          <a:xfrm>
            <a:off x="2234434" y="1952314"/>
            <a:ext cx="3251965" cy="958226"/>
          </a:xfrm>
          <a:prstGeom prst="wedgeRoundRectCallout">
            <a:avLst>
              <a:gd name="adj1" fmla="val -63551"/>
              <a:gd name="adj2" fmla="val 29658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My bike was stolen last week from outside school; I’m so angry!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7C567E53-731A-49EE-B026-1B52FD505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14" y="1873439"/>
            <a:ext cx="1239894" cy="1239894"/>
          </a:xfrm>
          <a:prstGeom prst="rect">
            <a:avLst/>
          </a:prstGeom>
        </p:spPr>
      </p:pic>
      <p:sp>
        <p:nvSpPr>
          <p:cNvPr id="22" name="Rounded Rectangular Callout 31">
            <a:extLst>
              <a:ext uri="{FF2B5EF4-FFF2-40B4-BE49-F238E27FC236}">
                <a16:creationId xmlns:a16="http://schemas.microsoft.com/office/drawing/2014/main" id="{D646E5DE-4B05-4182-B517-1FF4C3A3F899}"/>
              </a:ext>
            </a:extLst>
          </p:cNvPr>
          <p:cNvSpPr/>
          <p:nvPr/>
        </p:nvSpPr>
        <p:spPr>
          <a:xfrm>
            <a:off x="6096000" y="1728286"/>
            <a:ext cx="3512234" cy="1700714"/>
          </a:xfrm>
          <a:prstGeom prst="wedgeRoundRectCallout">
            <a:avLst>
              <a:gd name="adj1" fmla="val 61746"/>
              <a:gd name="adj2" fmla="val 32249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That happened to me last month, but the thief has been caught and is being interviewed by the police at the moment. My bike has been returned, but I don’t know who left it at my house.</a:t>
            </a:r>
          </a:p>
        </p:txBody>
      </p:sp>
      <p:sp>
        <p:nvSpPr>
          <p:cNvPr id="24" name="Rounded Rectangular Callout 17">
            <a:extLst>
              <a:ext uri="{FF2B5EF4-FFF2-40B4-BE49-F238E27FC236}">
                <a16:creationId xmlns:a16="http://schemas.microsoft.com/office/drawing/2014/main" id="{35F60F7D-D074-4A9A-B7B2-CBCC6AFC406F}"/>
              </a:ext>
            </a:extLst>
          </p:cNvPr>
          <p:cNvSpPr/>
          <p:nvPr/>
        </p:nvSpPr>
        <p:spPr>
          <a:xfrm>
            <a:off x="275336" y="3312262"/>
            <a:ext cx="3251965" cy="1074966"/>
          </a:xfrm>
          <a:prstGeom prst="wedgeRoundRectCallout">
            <a:avLst>
              <a:gd name="adj1" fmla="val -27639"/>
              <a:gd name="adj2" fmla="val 71640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There are four examples of the </a:t>
            </a:r>
            <a:r>
              <a:rPr lang="it-IT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passive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voice in the conversation above. Can you find them?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966F4C0-9678-423A-9F51-39FE9A6EF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6" y="4673977"/>
            <a:ext cx="1239894" cy="1239894"/>
          </a:xfrm>
          <a:prstGeom prst="rect">
            <a:avLst/>
          </a:prstGeom>
        </p:spPr>
      </p:pic>
      <p:graphicFrame>
        <p:nvGraphicFramePr>
          <p:cNvPr id="37" name="Table 50">
            <a:extLst>
              <a:ext uri="{FF2B5EF4-FFF2-40B4-BE49-F238E27FC236}">
                <a16:creationId xmlns:a16="http://schemas.microsoft.com/office/drawing/2014/main" id="{68A721A6-EC2A-4741-92A5-7E5ABD040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28186"/>
              </p:ext>
            </p:extLst>
          </p:nvPr>
        </p:nvGraphicFramePr>
        <p:xfrm>
          <a:off x="5519094" y="4737030"/>
          <a:ext cx="6397570" cy="191137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19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We don’t know who does the action or would rather not say.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person who does the action is obvious.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Rounded Rectangular Callout 17">
            <a:extLst>
              <a:ext uri="{FF2B5EF4-FFF2-40B4-BE49-F238E27FC236}">
                <a16:creationId xmlns:a16="http://schemas.microsoft.com/office/drawing/2014/main" id="{5D8CDF10-AE23-4DE3-BC5A-D8A899BF46AF}"/>
              </a:ext>
            </a:extLst>
          </p:cNvPr>
          <p:cNvSpPr/>
          <p:nvPr/>
        </p:nvSpPr>
        <p:spPr>
          <a:xfrm>
            <a:off x="3829952" y="3555991"/>
            <a:ext cx="2528645" cy="1038838"/>
          </a:xfrm>
          <a:prstGeom prst="wedgeRoundRectCallout">
            <a:avLst>
              <a:gd name="adj1" fmla="val -27639"/>
              <a:gd name="adj2" fmla="val 71640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Now match the four examples to the two uses of the </a:t>
            </a:r>
            <a:r>
              <a:rPr lang="it-IT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passive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voice.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C464F2A-E379-4045-BAC8-360E4D3092DE}"/>
              </a:ext>
            </a:extLst>
          </p:cNvPr>
          <p:cNvSpPr/>
          <p:nvPr/>
        </p:nvSpPr>
        <p:spPr>
          <a:xfrm>
            <a:off x="1756126" y="4597060"/>
            <a:ext cx="2133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My bike was stolen. </a:t>
            </a:r>
            <a:endParaRPr lang="en-US" sz="1600" b="1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D601085-32AD-49D8-8B35-8CC4A243E78A}"/>
              </a:ext>
            </a:extLst>
          </p:cNvPr>
          <p:cNvSpPr/>
          <p:nvPr/>
        </p:nvSpPr>
        <p:spPr>
          <a:xfrm>
            <a:off x="1756126" y="5027011"/>
            <a:ext cx="2772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The thief has been caught.</a:t>
            </a:r>
            <a:endParaRPr lang="en-US" sz="1600" b="1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CD1ED3E-0C73-4888-82FB-50190AEC9DF1}"/>
              </a:ext>
            </a:extLst>
          </p:cNvPr>
          <p:cNvSpPr/>
          <p:nvPr/>
        </p:nvSpPr>
        <p:spPr>
          <a:xfrm>
            <a:off x="1756126" y="5456962"/>
            <a:ext cx="3251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(The thief) is being interviewed.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546DFAC-0DEF-4E62-A0CC-0F479DB309D6}"/>
              </a:ext>
            </a:extLst>
          </p:cNvPr>
          <p:cNvSpPr/>
          <p:nvPr/>
        </p:nvSpPr>
        <p:spPr>
          <a:xfrm>
            <a:off x="1756126" y="5922507"/>
            <a:ext cx="2830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My bike has been returned.</a:t>
            </a:r>
            <a:endParaRPr lang="en-US" sz="1600" b="1" dirty="0"/>
          </a:p>
        </p:txBody>
      </p:sp>
      <p:sp>
        <p:nvSpPr>
          <p:cNvPr id="17" name="Google Shape;65;p15">
            <a:extLst>
              <a:ext uri="{FF2B5EF4-FFF2-40B4-BE49-F238E27FC236}">
                <a16:creationId xmlns:a16="http://schemas.microsoft.com/office/drawing/2014/main" id="{857382F4-652D-4EED-AA9E-B8FD2844A76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2292 0.124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208 L 0.58854 0.0648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833 L 0.57344 0.0733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2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31628 0.006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  <p:bldP spid="19" grpId="0" animBg="1"/>
      <p:bldP spid="22" grpId="0" animBg="1"/>
      <p:bldP spid="24" grpId="0" animBg="1"/>
      <p:bldP spid="38" grpId="0" animBg="1"/>
      <p:bldP spid="3" grpId="0"/>
      <p:bldP spid="3" grpId="1"/>
      <p:bldP spid="27" grpId="0"/>
      <p:bldP spid="27" grpId="1"/>
      <p:bldP spid="29" grpId="0"/>
      <p:bldP spid="29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944230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do we use the </a:t>
            </a:r>
            <a:r>
              <a:rPr lang="it-IT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450601" y="966351"/>
            <a:ext cx="11084907" cy="73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 the active voice, the subject does the action. In the </a:t>
            </a:r>
            <a:r>
              <a:rPr lang="it-IT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voice, the object of the active sentence is the subject. It ‘receives’ the action or is the </a:t>
            </a:r>
            <a:r>
              <a:rPr lang="en-US" sz="2000" b="1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agent</a:t>
            </a:r>
            <a:r>
              <a:rPr lang="en-US" sz="2000" b="1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2000" b="1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Rounded Rectangular Callout 28">
            <a:extLst>
              <a:ext uri="{FF2B5EF4-FFF2-40B4-BE49-F238E27FC236}">
                <a16:creationId xmlns:a16="http://schemas.microsoft.com/office/drawing/2014/main" id="{036D1E98-F36C-480E-970A-AB103D0E44F4}"/>
              </a:ext>
            </a:extLst>
          </p:cNvPr>
          <p:cNvSpPr/>
          <p:nvPr/>
        </p:nvSpPr>
        <p:spPr>
          <a:xfrm>
            <a:off x="895283" y="1711266"/>
            <a:ext cx="3251965" cy="958226"/>
          </a:xfrm>
          <a:prstGeom prst="wedgeRoundRectCallout">
            <a:avLst>
              <a:gd name="adj1" fmla="val -63551"/>
              <a:gd name="adj2" fmla="val 29658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My bike was stolen last week from outside school; I’m so angry!</a:t>
            </a:r>
          </a:p>
        </p:txBody>
      </p:sp>
      <p:sp>
        <p:nvSpPr>
          <p:cNvPr id="22" name="Rounded Rectangular Callout 31">
            <a:extLst>
              <a:ext uri="{FF2B5EF4-FFF2-40B4-BE49-F238E27FC236}">
                <a16:creationId xmlns:a16="http://schemas.microsoft.com/office/drawing/2014/main" id="{D646E5DE-4B05-4182-B517-1FF4C3A3F899}"/>
              </a:ext>
            </a:extLst>
          </p:cNvPr>
          <p:cNvSpPr/>
          <p:nvPr/>
        </p:nvSpPr>
        <p:spPr>
          <a:xfrm>
            <a:off x="4483155" y="1728286"/>
            <a:ext cx="6222359" cy="980937"/>
          </a:xfrm>
          <a:prstGeom prst="wedgeRoundRectCallout">
            <a:avLst>
              <a:gd name="adj1" fmla="val 53381"/>
              <a:gd name="adj2" fmla="val -45193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That happened to me last month, but the thief has been caught and is being interviewed by the police at the moment. My bike has been returned, but I don’t know who left it at my house.</a:t>
            </a:r>
          </a:p>
        </p:txBody>
      </p:sp>
      <p:graphicFrame>
        <p:nvGraphicFramePr>
          <p:cNvPr id="37" name="Table 50">
            <a:extLst>
              <a:ext uri="{FF2B5EF4-FFF2-40B4-BE49-F238E27FC236}">
                <a16:creationId xmlns:a16="http://schemas.microsoft.com/office/drawing/2014/main" id="{68A721A6-EC2A-4741-92A5-7E5ABD040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37064"/>
              </p:ext>
            </p:extLst>
          </p:nvPr>
        </p:nvGraphicFramePr>
        <p:xfrm>
          <a:off x="691259" y="3108439"/>
          <a:ext cx="8987312" cy="1667535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449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We don’t know who does the action or would rather not say.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person who does the action is obvious.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My bike was stolen.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My bike has been returned.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thief has been caught.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thief is being interviewed.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2">
            <a:extLst>
              <a:ext uri="{FF2B5EF4-FFF2-40B4-BE49-F238E27FC236}">
                <a16:creationId xmlns:a16="http://schemas.microsoft.com/office/drawing/2014/main" id="{88EB32F4-E1EE-40AD-B096-C94855BD1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153" y="2610389"/>
            <a:ext cx="1239894" cy="1239894"/>
          </a:xfrm>
          <a:prstGeom prst="rect">
            <a:avLst/>
          </a:prstGeom>
        </p:spPr>
      </p:pic>
      <p:sp>
        <p:nvSpPr>
          <p:cNvPr id="21" name="Rounded Rectangular Callout 17">
            <a:extLst>
              <a:ext uri="{FF2B5EF4-FFF2-40B4-BE49-F238E27FC236}">
                <a16:creationId xmlns:a16="http://schemas.microsoft.com/office/drawing/2014/main" id="{F17F7C9D-F92A-46A6-A0BE-A68096B53EF8}"/>
              </a:ext>
            </a:extLst>
          </p:cNvPr>
          <p:cNvSpPr/>
          <p:nvPr/>
        </p:nvSpPr>
        <p:spPr>
          <a:xfrm>
            <a:off x="275336" y="5146733"/>
            <a:ext cx="3340061" cy="1037529"/>
          </a:xfrm>
          <a:prstGeom prst="wedgeRoundRectCallout">
            <a:avLst>
              <a:gd name="adj1" fmla="val -10949"/>
              <a:gd name="adj2" fmla="val -7031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Here, the boy doesn’t know who stole the bike or who returned it, so we use the </a:t>
            </a:r>
            <a:r>
              <a:rPr lang="it-IT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passive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voice.</a:t>
            </a:r>
          </a:p>
        </p:txBody>
      </p:sp>
      <p:sp>
        <p:nvSpPr>
          <p:cNvPr id="23" name="Arc 77">
            <a:extLst>
              <a:ext uri="{FF2B5EF4-FFF2-40B4-BE49-F238E27FC236}">
                <a16:creationId xmlns:a16="http://schemas.microsoft.com/office/drawing/2014/main" id="{E1CB358D-95D4-4968-ABA0-6F9111521909}"/>
              </a:ext>
            </a:extLst>
          </p:cNvPr>
          <p:cNvSpPr/>
          <p:nvPr/>
        </p:nvSpPr>
        <p:spPr>
          <a:xfrm rot="12380647" flipV="1">
            <a:off x="287077" y="3387405"/>
            <a:ext cx="2089380" cy="2242311"/>
          </a:xfrm>
          <a:prstGeom prst="arc">
            <a:avLst>
              <a:gd name="adj1" fmla="val 9775956"/>
              <a:gd name="adj2" fmla="val 1235469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6" name="Rounded Rectangular Callout 17">
            <a:extLst>
              <a:ext uri="{FF2B5EF4-FFF2-40B4-BE49-F238E27FC236}">
                <a16:creationId xmlns:a16="http://schemas.microsoft.com/office/drawing/2014/main" id="{25527854-61DE-4204-A461-E6E41F89E828}"/>
              </a:ext>
            </a:extLst>
          </p:cNvPr>
          <p:cNvSpPr/>
          <p:nvPr/>
        </p:nvSpPr>
        <p:spPr>
          <a:xfrm>
            <a:off x="3860253" y="5146732"/>
            <a:ext cx="2624954" cy="1037529"/>
          </a:xfrm>
          <a:prstGeom prst="wedgeRoundRectCallout">
            <a:avLst>
              <a:gd name="adj1" fmla="val -10949"/>
              <a:gd name="adj2" fmla="val -7031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Here,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person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obvious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(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police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), so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we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don’t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need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to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mention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it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8" name="Arc 77">
            <a:extLst>
              <a:ext uri="{FF2B5EF4-FFF2-40B4-BE49-F238E27FC236}">
                <a16:creationId xmlns:a16="http://schemas.microsoft.com/office/drawing/2014/main" id="{86B617AC-2C23-46B8-A80C-DCD2A83A197E}"/>
              </a:ext>
            </a:extLst>
          </p:cNvPr>
          <p:cNvSpPr/>
          <p:nvPr/>
        </p:nvSpPr>
        <p:spPr>
          <a:xfrm rot="12380647" flipV="1">
            <a:off x="4536277" y="3427136"/>
            <a:ext cx="2089380" cy="2242311"/>
          </a:xfrm>
          <a:prstGeom prst="arc">
            <a:avLst>
              <a:gd name="adj1" fmla="val 9775956"/>
              <a:gd name="adj2" fmla="val 1235469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0" name="Rounded Rectangular Callout 17">
            <a:extLst>
              <a:ext uri="{FF2B5EF4-FFF2-40B4-BE49-F238E27FC236}">
                <a16:creationId xmlns:a16="http://schemas.microsoft.com/office/drawing/2014/main" id="{1CB2EB8B-CC14-4C4B-B28F-46C64A477318}"/>
              </a:ext>
            </a:extLst>
          </p:cNvPr>
          <p:cNvSpPr/>
          <p:nvPr/>
        </p:nvSpPr>
        <p:spPr>
          <a:xfrm>
            <a:off x="9678571" y="3989795"/>
            <a:ext cx="2308927" cy="1037529"/>
          </a:xfrm>
          <a:prstGeom prst="wedgeRoundRectCallout">
            <a:avLst>
              <a:gd name="adj1" fmla="val -10949"/>
              <a:gd name="adj2" fmla="val -7031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can mention the person by using </a:t>
            </a:r>
            <a:r>
              <a:rPr lang="es-MX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by</a:t>
            </a:r>
            <a:r>
              <a:rPr lang="mr-IN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…</a:t>
            </a:r>
            <a:r>
              <a:rPr lang="es-MX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at the end of the sentence.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620D78E-8958-42ED-AA82-B1363A184987}"/>
              </a:ext>
            </a:extLst>
          </p:cNvPr>
          <p:cNvSpPr/>
          <p:nvPr/>
        </p:nvSpPr>
        <p:spPr>
          <a:xfrm>
            <a:off x="7926529" y="3850283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Open Sans" charset="0"/>
                <a:ea typeface="Open Sans" charset="0"/>
                <a:cs typeface="Open Sans" charset="0"/>
              </a:rPr>
              <a:t>by the police</a:t>
            </a:r>
            <a:endParaRPr lang="en-US" sz="2000" b="1" dirty="0"/>
          </a:p>
        </p:txBody>
      </p:sp>
      <p:sp>
        <p:nvSpPr>
          <p:cNvPr id="32" name="Rounded Rectangular Callout 17">
            <a:extLst>
              <a:ext uri="{FF2B5EF4-FFF2-40B4-BE49-F238E27FC236}">
                <a16:creationId xmlns:a16="http://schemas.microsoft.com/office/drawing/2014/main" id="{0014E6D0-2435-4F56-AB23-24309744D29B}"/>
              </a:ext>
            </a:extLst>
          </p:cNvPr>
          <p:cNvSpPr/>
          <p:nvPr/>
        </p:nvSpPr>
        <p:spPr>
          <a:xfrm>
            <a:off x="6772201" y="5164453"/>
            <a:ext cx="2906370" cy="1179450"/>
          </a:xfrm>
          <a:prstGeom prst="wedgeRoundRectCallout">
            <a:avLst>
              <a:gd name="adj1" fmla="val -10949"/>
              <a:gd name="adj2" fmla="val -7031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In all of these examples, the speaker wants to focus on the </a:t>
            </a:r>
            <a:r>
              <a:rPr lang="en-US" sz="1600" b="1" u="sng" dirty="0">
                <a:latin typeface="Open Sans" charset="0"/>
                <a:ea typeface="Open Sans" charset="0"/>
                <a:cs typeface="Open Sans" charset="0"/>
                <a:sym typeface="Open Sans"/>
              </a:rPr>
              <a:t>action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not </a:t>
            </a:r>
            <a:r>
              <a:rPr lang="en-US" sz="1600" b="1" u="sng" dirty="0">
                <a:latin typeface="Open Sans" charset="0"/>
                <a:ea typeface="Open Sans" charset="0"/>
                <a:cs typeface="Open Sans" charset="0"/>
                <a:sym typeface="Open Sans"/>
              </a:rPr>
              <a:t>the person who does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the action.</a:t>
            </a:r>
          </a:p>
        </p:txBody>
      </p:sp>
      <p:sp>
        <p:nvSpPr>
          <p:cNvPr id="33" name="Pentagon 2">
            <a:extLst>
              <a:ext uri="{FF2B5EF4-FFF2-40B4-BE49-F238E27FC236}">
                <a16:creationId xmlns:a16="http://schemas.microsoft.com/office/drawing/2014/main" id="{48F107ED-0BB0-490E-9757-D602A71A3FC8}"/>
              </a:ext>
            </a:extLst>
          </p:cNvPr>
          <p:cNvSpPr/>
          <p:nvPr/>
        </p:nvSpPr>
        <p:spPr>
          <a:xfrm>
            <a:off x="9920702" y="5481240"/>
            <a:ext cx="2052684" cy="913410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How do we make sentences in the </a:t>
            </a:r>
            <a:r>
              <a:rPr lang="it-IT" sz="1600" dirty="0"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 voice?</a:t>
            </a:r>
          </a:p>
        </p:txBody>
      </p:sp>
      <p:sp>
        <p:nvSpPr>
          <p:cNvPr id="18" name="Google Shape;65;p15">
            <a:extLst>
              <a:ext uri="{FF2B5EF4-FFF2-40B4-BE49-F238E27FC236}">
                <a16:creationId xmlns:a16="http://schemas.microsoft.com/office/drawing/2014/main" id="{FAE180DD-8F77-499D-B59C-1ADE3557ADC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118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  <p:bldP spid="28" grpId="0" animBg="1"/>
      <p:bldP spid="30" grpId="0" animBg="1"/>
      <p:bldP spid="4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944230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 in the </a:t>
            </a:r>
            <a:r>
              <a:rPr lang="it-IT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voice?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Rounded Rectangular Callout 17">
            <a:extLst>
              <a:ext uri="{FF2B5EF4-FFF2-40B4-BE49-F238E27FC236}">
                <a16:creationId xmlns:a16="http://schemas.microsoft.com/office/drawing/2014/main" id="{35F60F7D-D074-4A9A-B7B2-CBCC6AFC406F}"/>
              </a:ext>
            </a:extLst>
          </p:cNvPr>
          <p:cNvSpPr/>
          <p:nvPr/>
        </p:nvSpPr>
        <p:spPr>
          <a:xfrm>
            <a:off x="9492269" y="1172661"/>
            <a:ext cx="2438463" cy="3216460"/>
          </a:xfrm>
          <a:prstGeom prst="wedgeRoundRectCallout">
            <a:avLst>
              <a:gd name="adj1" fmla="val 55435"/>
              <a:gd name="adj2" fmla="val -4919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these three examples of the </a:t>
            </a:r>
            <a:r>
              <a:rPr lang="it-IT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passive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voice again. First, complete the structure of the </a:t>
            </a:r>
            <a:r>
              <a:rPr lang="it-IT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passive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voice with these words. The first is done for you.</a:t>
            </a:r>
          </a:p>
          <a:p>
            <a:pPr lvl="0" algn="ctr">
              <a:buSzPct val="25000"/>
            </a:pP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lvl="0" algn="ctr">
              <a:buSzPct val="25000"/>
            </a:pP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lvl="0" algn="ctr">
              <a:buSzPct val="25000"/>
            </a:pP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lvl="0" algn="ctr">
              <a:buSzPct val="25000"/>
            </a:pP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966F4C0-9678-423A-9F51-39FE9A6EF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217" y="166111"/>
            <a:ext cx="966515" cy="96651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C464F2A-E379-4045-BAC8-360E4D3092DE}"/>
              </a:ext>
            </a:extLst>
          </p:cNvPr>
          <p:cNvSpPr/>
          <p:nvPr/>
        </p:nvSpPr>
        <p:spPr>
          <a:xfrm>
            <a:off x="2751525" y="2325547"/>
            <a:ext cx="5428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My bike                                 was                            stolen. </a:t>
            </a:r>
            <a:endParaRPr lang="en-US" sz="1600" b="1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D601085-32AD-49D8-8B35-8CC4A243E78A}"/>
              </a:ext>
            </a:extLst>
          </p:cNvPr>
          <p:cNvSpPr/>
          <p:nvPr/>
        </p:nvSpPr>
        <p:spPr>
          <a:xfrm>
            <a:off x="807681" y="1814851"/>
            <a:ext cx="2772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The thief has been caught.</a:t>
            </a:r>
            <a:endParaRPr lang="en-US" sz="1600" b="1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CD1ED3E-0C73-4888-82FB-50190AEC9DF1}"/>
              </a:ext>
            </a:extLst>
          </p:cNvPr>
          <p:cNvSpPr/>
          <p:nvPr/>
        </p:nvSpPr>
        <p:spPr>
          <a:xfrm>
            <a:off x="4924691" y="1814849"/>
            <a:ext cx="3251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(The thief) is being interviewed.</a:t>
            </a:r>
          </a:p>
        </p:txBody>
      </p:sp>
      <p:graphicFrame>
        <p:nvGraphicFramePr>
          <p:cNvPr id="17" name="Table 50">
            <a:extLst>
              <a:ext uri="{FF2B5EF4-FFF2-40B4-BE49-F238E27FC236}">
                <a16:creationId xmlns:a16="http://schemas.microsoft.com/office/drawing/2014/main" id="{5909CFF0-261F-4491-8F5D-6AE0FFD14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37596"/>
              </p:ext>
            </p:extLst>
          </p:nvPr>
        </p:nvGraphicFramePr>
        <p:xfrm>
          <a:off x="275336" y="2917247"/>
          <a:ext cx="8995272" cy="362536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017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059">
                  <a:extLst>
                    <a:ext uri="{9D8B030D-6E8A-4147-A177-3AD203B41FA5}">
                      <a16:colId xmlns:a16="http://schemas.microsoft.com/office/drawing/2014/main" val="895916862"/>
                    </a:ext>
                  </a:extLst>
                </a:gridCol>
                <a:gridCol w="2630657">
                  <a:extLst>
                    <a:ext uri="{9D8B030D-6E8A-4147-A177-3AD203B41FA5}">
                      <a16:colId xmlns:a16="http://schemas.microsoft.com/office/drawing/2014/main" val="2313096328"/>
                    </a:ext>
                  </a:extLst>
                </a:gridCol>
              </a:tblGrid>
              <a:tr h="351446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tenses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</a:t>
                      </a:r>
                    </a:p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    +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</a:t>
                      </a:r>
                    </a:p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+</a:t>
                      </a: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</a:t>
                      </a: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6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simple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thief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is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expected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to apologise.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continuous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98338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simple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30912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continuous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bike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was being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fixed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20195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perfect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565362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perfect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bike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had been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left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by the gates.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398072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be going to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thief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is going to be 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kept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in the police station.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26395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will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thief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will be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prosecuted.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73380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D087699-9911-4929-B4E3-9E2684CE5C49}"/>
              </a:ext>
            </a:extLst>
          </p:cNvPr>
          <p:cNvSpPr/>
          <p:nvPr/>
        </p:nvSpPr>
        <p:spPr>
          <a:xfrm>
            <a:off x="9917368" y="3324408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past participle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8CD47D3-4985-43EC-9DE5-7F4D07E874FB}"/>
              </a:ext>
            </a:extLst>
          </p:cNvPr>
          <p:cNvSpPr/>
          <p:nvPr/>
        </p:nvSpPr>
        <p:spPr>
          <a:xfrm>
            <a:off x="10170585" y="3621371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verb </a:t>
            </a:r>
            <a:r>
              <a:rPr lang="en-GB" sz="1800" b="1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to be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19B156A-F314-4A01-9B96-98D2035F1CC8}"/>
              </a:ext>
            </a:extLst>
          </p:cNvPr>
          <p:cNvSpPr/>
          <p:nvPr/>
        </p:nvSpPr>
        <p:spPr>
          <a:xfrm>
            <a:off x="10170585" y="3959925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subject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32907C3D-1F3E-48E5-955C-CF106E7C610E}"/>
              </a:ext>
            </a:extLst>
          </p:cNvPr>
          <p:cNvSpPr/>
          <p:nvPr/>
        </p:nvSpPr>
        <p:spPr>
          <a:xfrm rot="5400000">
            <a:off x="3098957" y="2576449"/>
            <a:ext cx="203174" cy="371899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ular Callout 17">
            <a:extLst>
              <a:ext uri="{FF2B5EF4-FFF2-40B4-BE49-F238E27FC236}">
                <a16:creationId xmlns:a16="http://schemas.microsoft.com/office/drawing/2014/main" id="{883C7DCF-B5F3-4366-A1FD-AF86CFE9B796}"/>
              </a:ext>
            </a:extLst>
          </p:cNvPr>
          <p:cNvSpPr/>
          <p:nvPr/>
        </p:nvSpPr>
        <p:spPr>
          <a:xfrm>
            <a:off x="9621805" y="4807958"/>
            <a:ext cx="2308927" cy="1037529"/>
          </a:xfrm>
          <a:prstGeom prst="wedgeRoundRectCallout">
            <a:avLst>
              <a:gd name="adj1" fmla="val -10949"/>
              <a:gd name="adj2" fmla="val -7031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Add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three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examples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above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to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table.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8DFD8C7-93E3-4A49-A65B-BB04109E9BD6}"/>
              </a:ext>
            </a:extLst>
          </p:cNvPr>
          <p:cNvSpPr/>
          <p:nvPr/>
        </p:nvSpPr>
        <p:spPr>
          <a:xfrm>
            <a:off x="2293035" y="4423763"/>
            <a:ext cx="6583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My bike                            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was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                            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stolen.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endParaRPr lang="en-US" sz="160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D797AA2-01A0-4605-9412-102575D52318}"/>
              </a:ext>
            </a:extLst>
          </p:cNvPr>
          <p:cNvSpPr/>
          <p:nvPr/>
        </p:nvSpPr>
        <p:spPr>
          <a:xfrm>
            <a:off x="2293035" y="5087321"/>
            <a:ext cx="6583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thief                           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has been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                   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caught.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endParaRPr lang="en-US" sz="1600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710E2D1-DA67-43D2-909F-04A48B04D93B}"/>
              </a:ext>
            </a:extLst>
          </p:cNvPr>
          <p:cNvSpPr/>
          <p:nvPr/>
        </p:nvSpPr>
        <p:spPr>
          <a:xfrm>
            <a:off x="2274673" y="3833007"/>
            <a:ext cx="6583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thief                           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is being                       interviewed.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endParaRPr lang="en-US" sz="1600" dirty="0"/>
          </a:p>
        </p:txBody>
      </p:sp>
      <p:sp>
        <p:nvSpPr>
          <p:cNvPr id="39" name="Cerrar llave 38">
            <a:extLst>
              <a:ext uri="{FF2B5EF4-FFF2-40B4-BE49-F238E27FC236}">
                <a16:creationId xmlns:a16="http://schemas.microsoft.com/office/drawing/2014/main" id="{32907C3D-1F3E-48E5-955C-CF106E7C610E}"/>
              </a:ext>
            </a:extLst>
          </p:cNvPr>
          <p:cNvSpPr/>
          <p:nvPr/>
        </p:nvSpPr>
        <p:spPr>
          <a:xfrm rot="5400000">
            <a:off x="5542222" y="2591876"/>
            <a:ext cx="203174" cy="371899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errar llave 39">
            <a:extLst>
              <a:ext uri="{FF2B5EF4-FFF2-40B4-BE49-F238E27FC236}">
                <a16:creationId xmlns:a16="http://schemas.microsoft.com/office/drawing/2014/main" id="{32907C3D-1F3E-48E5-955C-CF106E7C610E}"/>
              </a:ext>
            </a:extLst>
          </p:cNvPr>
          <p:cNvSpPr/>
          <p:nvPr/>
        </p:nvSpPr>
        <p:spPr>
          <a:xfrm rot="5400000">
            <a:off x="7671231" y="2579423"/>
            <a:ext cx="203174" cy="371899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Google Shape;65;p15">
            <a:extLst>
              <a:ext uri="{FF2B5EF4-FFF2-40B4-BE49-F238E27FC236}">
                <a16:creationId xmlns:a16="http://schemas.microsoft.com/office/drawing/2014/main" id="{93C66E2D-3D9A-4FE8-B367-2C51F74DDFD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494827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481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74082E-6 2.91069E-6 L -0.61501 -0.132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50" y="-66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801E-7 -4.34984E-6 L -0.42876 -0.08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8" y="-40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627E-6 -2.60528E-6 L -0.24851 -0.037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5" y="-1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/>
      <p:bldP spid="4" grpId="1"/>
      <p:bldP spid="21" grpId="0"/>
      <p:bldP spid="21" grpId="1"/>
      <p:bldP spid="23" grpId="0"/>
      <p:bldP spid="23" grpId="1"/>
      <p:bldP spid="6" grpId="0" animBg="1"/>
      <p:bldP spid="33" grpId="0" animBg="1"/>
      <p:bldP spid="34" grpId="0"/>
      <p:bldP spid="35" grpId="0"/>
      <p:bldP spid="36" grpId="0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944230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 in the </a:t>
            </a:r>
            <a:r>
              <a:rPr lang="it-IT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voice?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966F4C0-9678-423A-9F51-39FE9A6EF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18" y="782744"/>
            <a:ext cx="1375325" cy="1375325"/>
          </a:xfrm>
          <a:prstGeom prst="rect">
            <a:avLst/>
          </a:prstGeom>
        </p:spPr>
      </p:pic>
      <p:graphicFrame>
        <p:nvGraphicFramePr>
          <p:cNvPr id="17" name="Table 50">
            <a:extLst>
              <a:ext uri="{FF2B5EF4-FFF2-40B4-BE49-F238E27FC236}">
                <a16:creationId xmlns:a16="http://schemas.microsoft.com/office/drawing/2014/main" id="{5909CFF0-261F-4491-8F5D-6AE0FFD14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94491"/>
              </p:ext>
            </p:extLst>
          </p:nvPr>
        </p:nvGraphicFramePr>
        <p:xfrm>
          <a:off x="261268" y="1728225"/>
          <a:ext cx="8995272" cy="351868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017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059">
                  <a:extLst>
                    <a:ext uri="{9D8B030D-6E8A-4147-A177-3AD203B41FA5}">
                      <a16:colId xmlns:a16="http://schemas.microsoft.com/office/drawing/2014/main" val="895916862"/>
                    </a:ext>
                  </a:extLst>
                </a:gridCol>
                <a:gridCol w="2630657">
                  <a:extLst>
                    <a:ext uri="{9D8B030D-6E8A-4147-A177-3AD203B41FA5}">
                      <a16:colId xmlns:a16="http://schemas.microsoft.com/office/drawing/2014/main" val="2313096328"/>
                    </a:ext>
                  </a:extLst>
                </a:gridCol>
              </a:tblGrid>
              <a:tr h="35144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tenses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  <a:sym typeface="Arial"/>
                        </a:rPr>
                        <a:t>subject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u="none" strike="noStrike" cap="none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  <a:sym typeface="Arial"/>
                        </a:rPr>
                        <a:t>to</a:t>
                      </a:r>
                      <a:r>
                        <a:rPr lang="en-GB" sz="2500" i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800" b="1" i="1" u="none" strike="noStrike" cap="none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  <a:sym typeface="Arial"/>
                        </a:rPr>
                        <a:t>be                              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  <a:sym typeface="Arial"/>
                        </a:rPr>
                        <a:t>past participle                   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6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simple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thief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is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expected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to apologise.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continuous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thief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is being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interviewed.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98338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simple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My bike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was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stolen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30912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continuous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bike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was being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fixed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20195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present perfect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thief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has been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caught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565362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past perfect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bike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had been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left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by the gates.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398072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be going to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thief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is going to be 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kept</a:t>
                      </a:r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in the police station.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26395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will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The thief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will be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prosecuted.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733807"/>
                  </a:ext>
                </a:extLst>
              </a:tr>
            </a:tbl>
          </a:graphicData>
        </a:graphic>
      </p:graphicFrame>
      <p:sp>
        <p:nvSpPr>
          <p:cNvPr id="33" name="Rounded Rectangular Callout 17">
            <a:extLst>
              <a:ext uri="{FF2B5EF4-FFF2-40B4-BE49-F238E27FC236}">
                <a16:creationId xmlns:a16="http://schemas.microsoft.com/office/drawing/2014/main" id="{883C7DCF-B5F3-4366-A1FD-AF86CFE9B796}"/>
              </a:ext>
            </a:extLst>
          </p:cNvPr>
          <p:cNvSpPr/>
          <p:nvPr/>
        </p:nvSpPr>
        <p:spPr>
          <a:xfrm>
            <a:off x="843565" y="5306374"/>
            <a:ext cx="2930413" cy="1037529"/>
          </a:xfrm>
          <a:prstGeom prst="wedgeRoundRectCallout">
            <a:avLst>
              <a:gd name="adj1" fmla="val 57132"/>
              <a:gd name="adj2" fmla="val -3506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This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part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that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changes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depending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on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tense.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0" name="Arc 77">
            <a:extLst>
              <a:ext uri="{FF2B5EF4-FFF2-40B4-BE49-F238E27FC236}">
                <a16:creationId xmlns:a16="http://schemas.microsoft.com/office/drawing/2014/main" id="{62C7797E-404E-4C6F-8F72-6A814DAAC340}"/>
              </a:ext>
            </a:extLst>
          </p:cNvPr>
          <p:cNvSpPr/>
          <p:nvPr/>
        </p:nvSpPr>
        <p:spPr>
          <a:xfrm rot="14458584" flipV="1">
            <a:off x="2757925" y="3147937"/>
            <a:ext cx="2089380" cy="3073672"/>
          </a:xfrm>
          <a:prstGeom prst="arc">
            <a:avLst>
              <a:gd name="adj1" fmla="val 8729787"/>
              <a:gd name="adj2" fmla="val 1312587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2" name="Rounded Rectangular Callout 17">
            <a:extLst>
              <a:ext uri="{FF2B5EF4-FFF2-40B4-BE49-F238E27FC236}">
                <a16:creationId xmlns:a16="http://schemas.microsoft.com/office/drawing/2014/main" id="{BBFE6EBA-A813-4B9B-95C8-E4B80F8725F0}"/>
              </a:ext>
            </a:extLst>
          </p:cNvPr>
          <p:cNvSpPr/>
          <p:nvPr/>
        </p:nvSpPr>
        <p:spPr>
          <a:xfrm>
            <a:off x="9557365" y="2419744"/>
            <a:ext cx="1837466" cy="1561413"/>
          </a:xfrm>
          <a:prstGeom prst="wedgeRoundRectCallout">
            <a:avLst>
              <a:gd name="adj1" fmla="val 57132"/>
              <a:gd name="adj2" fmla="val -3506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Remember that there are regular and irregular past participle forms.</a:t>
            </a:r>
          </a:p>
        </p:txBody>
      </p:sp>
      <p:sp>
        <p:nvSpPr>
          <p:cNvPr id="26" name="Rounded Rectangular Callout 17">
            <a:extLst>
              <a:ext uri="{FF2B5EF4-FFF2-40B4-BE49-F238E27FC236}">
                <a16:creationId xmlns:a16="http://schemas.microsoft.com/office/drawing/2014/main" id="{740090EC-F1B6-474F-80C5-42F1CAB4E6DE}"/>
              </a:ext>
            </a:extLst>
          </p:cNvPr>
          <p:cNvSpPr/>
          <p:nvPr/>
        </p:nvSpPr>
        <p:spPr>
          <a:xfrm>
            <a:off x="5277428" y="5230116"/>
            <a:ext cx="3979112" cy="1478886"/>
          </a:xfrm>
          <a:prstGeom prst="wedgeRoundRectCallout">
            <a:avLst>
              <a:gd name="adj1" fmla="val 57132"/>
              <a:gd name="adj2" fmla="val -3506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don’t stress the verb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to be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part of the sentence when we speak. We use the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weak form,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e.g. /</a:t>
            </a:r>
            <a:r>
              <a:rPr lang="en-US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ədbɪn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/ =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had been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, or /</a:t>
            </a:r>
            <a:r>
              <a:rPr lang="en-US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wəz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/ =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was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 Listen to your teacher and repeat.</a:t>
            </a:r>
          </a:p>
        </p:txBody>
      </p:sp>
      <p:sp>
        <p:nvSpPr>
          <p:cNvPr id="31" name="Pentagon 2">
            <a:extLst>
              <a:ext uri="{FF2B5EF4-FFF2-40B4-BE49-F238E27FC236}">
                <a16:creationId xmlns:a16="http://schemas.microsoft.com/office/drawing/2014/main" id="{484B908A-CFD6-4609-8056-823B5A90961C}"/>
              </a:ext>
            </a:extLst>
          </p:cNvPr>
          <p:cNvSpPr/>
          <p:nvPr/>
        </p:nvSpPr>
        <p:spPr>
          <a:xfrm>
            <a:off x="9920702" y="5481240"/>
            <a:ext cx="2052684" cy="913410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Let’s consider…</a:t>
            </a:r>
          </a:p>
        </p:txBody>
      </p:sp>
      <p:sp>
        <p:nvSpPr>
          <p:cNvPr id="11" name="Google Shape;65;p15">
            <a:extLst>
              <a:ext uri="{FF2B5EF4-FFF2-40B4-BE49-F238E27FC236}">
                <a16:creationId xmlns:a16="http://schemas.microsoft.com/office/drawing/2014/main" id="{1B230E31-295C-4685-ABB9-BE7C66C2010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92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0" grpId="0" animBg="1"/>
      <p:bldP spid="22" grpId="0" animBg="1"/>
      <p:bldP spid="26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1"/>
          <p:cNvSpPr txBox="1">
            <a:spLocks/>
          </p:cNvSpPr>
          <p:nvPr/>
        </p:nvSpPr>
        <p:spPr>
          <a:xfrm>
            <a:off x="450601" y="239081"/>
            <a:ext cx="10009119" cy="8072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</a:pPr>
            <a:r>
              <a:rPr lang="en-US" sz="4400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Let’s consider…</a:t>
            </a:r>
          </a:p>
        </p:txBody>
      </p:sp>
      <p:sp>
        <p:nvSpPr>
          <p:cNvPr id="27" name="Pentagon 26"/>
          <p:cNvSpPr/>
          <p:nvPr/>
        </p:nvSpPr>
        <p:spPr>
          <a:xfrm>
            <a:off x="8903368" y="5331656"/>
            <a:ext cx="2791327" cy="1012248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Let’s </a:t>
            </a:r>
            <a:r>
              <a:rPr lang="en-US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practise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…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9E2442E-7279-4487-ACD6-9251E438A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278" y="306824"/>
            <a:ext cx="1375325" cy="1375325"/>
          </a:xfrm>
          <a:prstGeom prst="rect">
            <a:avLst/>
          </a:prstGeom>
        </p:spPr>
      </p:pic>
      <p:sp>
        <p:nvSpPr>
          <p:cNvPr id="21" name="Rounded Rectangular Callout 17">
            <a:extLst>
              <a:ext uri="{FF2B5EF4-FFF2-40B4-BE49-F238E27FC236}">
                <a16:creationId xmlns:a16="http://schemas.microsoft.com/office/drawing/2014/main" id="{DE266207-0A8A-44B8-BE67-CB7C95324C6C}"/>
              </a:ext>
            </a:extLst>
          </p:cNvPr>
          <p:cNvSpPr/>
          <p:nvPr/>
        </p:nvSpPr>
        <p:spPr>
          <a:xfrm>
            <a:off x="6652752" y="514096"/>
            <a:ext cx="2561586" cy="2004021"/>
          </a:xfrm>
          <a:prstGeom prst="wedgeRoundRectCallout">
            <a:avLst>
              <a:gd name="adj1" fmla="val 57132"/>
              <a:gd name="adj2" fmla="val -3506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often use the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impersonal </a:t>
            </a:r>
            <a:r>
              <a:rPr lang="it-IT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passive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 structure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in formal writing, such as reports. Look at these examples…</a:t>
            </a:r>
            <a:endParaRPr lang="en-US" sz="1600" b="1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8" name="Shape 82">
            <a:extLst>
              <a:ext uri="{FF2B5EF4-FFF2-40B4-BE49-F238E27FC236}">
                <a16:creationId xmlns:a16="http://schemas.microsoft.com/office/drawing/2014/main" id="{99942467-2E80-416D-8AE5-31E0F6574D33}"/>
              </a:ext>
            </a:extLst>
          </p:cNvPr>
          <p:cNvSpPr txBox="1">
            <a:spLocks/>
          </p:cNvSpPr>
          <p:nvPr/>
        </p:nvSpPr>
        <p:spPr>
          <a:xfrm>
            <a:off x="450601" y="1382992"/>
            <a:ext cx="5964267" cy="73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It is thought that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thief went to the same school.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It is believed that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police arrested the thief the same day.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It is known that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school called the police.</a:t>
            </a:r>
          </a:p>
        </p:txBody>
      </p:sp>
      <p:sp>
        <p:nvSpPr>
          <p:cNvPr id="29" name="Rounded Rectangular Callout 17">
            <a:extLst>
              <a:ext uri="{FF2B5EF4-FFF2-40B4-BE49-F238E27FC236}">
                <a16:creationId xmlns:a16="http://schemas.microsoft.com/office/drawing/2014/main" id="{FCB491A5-0507-4873-8E88-54617FDDFB58}"/>
              </a:ext>
            </a:extLst>
          </p:cNvPr>
          <p:cNvSpPr/>
          <p:nvPr/>
        </p:nvSpPr>
        <p:spPr>
          <a:xfrm>
            <a:off x="6096000" y="2737190"/>
            <a:ext cx="2561586" cy="1258036"/>
          </a:xfrm>
          <a:prstGeom prst="wedgeRoundRectCallout">
            <a:avLst>
              <a:gd name="adj1" fmla="val 57132"/>
              <a:gd name="adj2" fmla="val -3506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This is what we call a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dummy 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it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.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It is followed by the verb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to be +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past participle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+ that…</a:t>
            </a:r>
            <a:endParaRPr lang="en-US" sz="1600" b="1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0" name="Arc 77">
            <a:extLst>
              <a:ext uri="{FF2B5EF4-FFF2-40B4-BE49-F238E27FC236}">
                <a16:creationId xmlns:a16="http://schemas.microsoft.com/office/drawing/2014/main" id="{2D55EE68-B246-4CE2-BF90-198AC5D8112E}"/>
              </a:ext>
            </a:extLst>
          </p:cNvPr>
          <p:cNvSpPr/>
          <p:nvPr/>
        </p:nvSpPr>
        <p:spPr>
          <a:xfrm rot="5400000" flipV="1">
            <a:off x="2768667" y="1360"/>
            <a:ext cx="1030621" cy="6737546"/>
          </a:xfrm>
          <a:prstGeom prst="arc">
            <a:avLst>
              <a:gd name="adj1" fmla="val 5671275"/>
              <a:gd name="adj2" fmla="val 157799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Rounded Rectangular Callout 17">
            <a:extLst>
              <a:ext uri="{FF2B5EF4-FFF2-40B4-BE49-F238E27FC236}">
                <a16:creationId xmlns:a16="http://schemas.microsoft.com/office/drawing/2014/main" id="{AD76CDE9-C6E0-4808-B857-E4ADCD704990}"/>
              </a:ext>
            </a:extLst>
          </p:cNvPr>
          <p:cNvSpPr/>
          <p:nvPr/>
        </p:nvSpPr>
        <p:spPr>
          <a:xfrm>
            <a:off x="9133109" y="2714146"/>
            <a:ext cx="2561586" cy="1258036"/>
          </a:xfrm>
          <a:prstGeom prst="wedgeRoundRectCallout">
            <a:avLst>
              <a:gd name="adj1" fmla="val 57132"/>
              <a:gd name="adj2" fmla="val -3506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In some informal situations, we can use the verb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to get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instead of the verb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to be.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Look…</a:t>
            </a:r>
            <a:endParaRPr lang="en-US" sz="1600" b="1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2" name="Shape 82">
            <a:extLst>
              <a:ext uri="{FF2B5EF4-FFF2-40B4-BE49-F238E27FC236}">
                <a16:creationId xmlns:a16="http://schemas.microsoft.com/office/drawing/2014/main" id="{E5C8183E-54DF-4D00-84A2-BB8D7E1B07F2}"/>
              </a:ext>
            </a:extLst>
          </p:cNvPr>
          <p:cNvSpPr txBox="1">
            <a:spLocks/>
          </p:cNvSpPr>
          <p:nvPr/>
        </p:nvSpPr>
        <p:spPr>
          <a:xfrm>
            <a:off x="450600" y="3847399"/>
            <a:ext cx="5345289" cy="1258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I’m worried </a:t>
            </a: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I’ll get recognized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by people.</a:t>
            </a:r>
          </a:p>
          <a:p>
            <a:pPr>
              <a:lnSpc>
                <a:spcPct val="90000"/>
              </a:lnSpc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 think </a:t>
            </a: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Mary will get caught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if she cheats. </a:t>
            </a:r>
          </a:p>
        </p:txBody>
      </p:sp>
      <p:sp>
        <p:nvSpPr>
          <p:cNvPr id="12" name="Google Shape;65;p15">
            <a:extLst>
              <a:ext uri="{FF2B5EF4-FFF2-40B4-BE49-F238E27FC236}">
                <a16:creationId xmlns:a16="http://schemas.microsoft.com/office/drawing/2014/main" id="{7815ACD8-B7C2-4AD3-B6A2-6A910C4C9D1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46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28" grpId="0" uiExpand="1" build="p"/>
      <p:bldP spid="29" grpId="0" animBg="1"/>
      <p:bldP spid="30" grpId="0" animBg="1"/>
      <p:bldP spid="31" grpId="0" animBg="1"/>
      <p:bldP spid="3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819783" y="4201121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</a:pPr>
            <a:endParaRPr sz="1600" i="1" dirty="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514983" y="4795880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endParaRPr sz="1600" i="1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982" y="1277352"/>
            <a:ext cx="114299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The dog is stealing the ball again.</a:t>
            </a:r>
          </a:p>
          <a:p>
            <a:endParaRPr lang="en-GB" sz="1600" dirty="0"/>
          </a:p>
          <a:p>
            <a:r>
              <a:rPr lang="en-GB" sz="1600" dirty="0"/>
              <a:t>       The ball…………………………………………………………..again.</a:t>
            </a:r>
          </a:p>
          <a:p>
            <a:endParaRPr lang="en-GB" sz="1600" dirty="0"/>
          </a:p>
          <a:p>
            <a:pPr marL="342900" indent="-342900">
              <a:buAutoNum type="arabicPeriod" startAt="2"/>
            </a:pPr>
            <a:r>
              <a:rPr lang="en-GB" sz="1600" dirty="0"/>
              <a:t>The government has closed the school for repairs.</a:t>
            </a:r>
          </a:p>
          <a:p>
            <a:pPr marL="342900" indent="-342900">
              <a:buAutoNum type="arabicPeriod" startAt="2"/>
            </a:pPr>
            <a:endParaRPr lang="en-GB" sz="1600" dirty="0"/>
          </a:p>
          <a:p>
            <a:r>
              <a:rPr lang="en-GB" sz="1600" dirty="0"/>
              <a:t>      The school………………………………………………………………………for repairs.</a:t>
            </a:r>
          </a:p>
          <a:p>
            <a:endParaRPr lang="en-GB" sz="1600" dirty="0"/>
          </a:p>
          <a:p>
            <a:pPr marL="342900" indent="-342900">
              <a:buAutoNum type="arabicPeriod" startAt="3"/>
            </a:pPr>
            <a:r>
              <a:rPr lang="en-GB" sz="1600" dirty="0"/>
              <a:t>People believe that the boy was from the USA.</a:t>
            </a:r>
          </a:p>
          <a:p>
            <a:pPr marL="342900" indent="-342900">
              <a:buAutoNum type="arabicPeriod" startAt="3"/>
            </a:pPr>
            <a:endParaRPr lang="en-GB" sz="1600" dirty="0"/>
          </a:p>
          <a:p>
            <a:r>
              <a:rPr lang="en-GB" sz="1600" dirty="0"/>
              <a:t>      It……………………………………………….that the boy was from the USA.</a:t>
            </a:r>
          </a:p>
          <a:p>
            <a:endParaRPr lang="en-GB" sz="1600" dirty="0"/>
          </a:p>
          <a:p>
            <a:pPr marL="342900" indent="-342900">
              <a:buAutoNum type="arabicPeriod" startAt="4"/>
            </a:pPr>
            <a:r>
              <a:rPr lang="en-GB" sz="1600" dirty="0"/>
              <a:t>I had left the car by the hospital when the thief took it.</a:t>
            </a:r>
          </a:p>
          <a:p>
            <a:pPr marL="342900" indent="-342900">
              <a:buAutoNum type="arabicPeriod" startAt="4"/>
            </a:pPr>
            <a:endParaRPr lang="en-GB" sz="1600" dirty="0"/>
          </a:p>
          <a:p>
            <a:r>
              <a:rPr lang="en-GB" sz="1600" dirty="0"/>
              <a:t>      The car…………………………by the hospital when it…………………………….by the thief.</a:t>
            </a:r>
          </a:p>
          <a:p>
            <a:endParaRPr lang="en-GB" sz="1600" dirty="0"/>
          </a:p>
          <a:p>
            <a:pPr marL="342900" indent="-342900">
              <a:buAutoNum type="arabicPeriod" startAt="5"/>
            </a:pPr>
            <a:r>
              <a:rPr lang="en-GB" sz="1600" dirty="0"/>
              <a:t>The children are going to give the President some flowers upon his arrival.</a:t>
            </a:r>
          </a:p>
          <a:p>
            <a:endParaRPr lang="en-GB" sz="1600" dirty="0"/>
          </a:p>
          <a:p>
            <a:r>
              <a:rPr lang="en-GB" sz="1600" dirty="0"/>
              <a:t>      The President………………………………………..some flowers upon his arrival.</a:t>
            </a:r>
          </a:p>
        </p:txBody>
      </p:sp>
      <p:sp>
        <p:nvSpPr>
          <p:cNvPr id="29" name="Shape 81"/>
          <p:cNvSpPr txBox="1">
            <a:spLocks/>
          </p:cNvSpPr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82"/>
          <p:cNvSpPr txBox="1">
            <a:spLocks/>
          </p:cNvSpPr>
          <p:nvPr/>
        </p:nvSpPr>
        <p:spPr>
          <a:xfrm>
            <a:off x="464551" y="905812"/>
            <a:ext cx="11480401" cy="414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Change the active sentences into the </a:t>
            </a:r>
            <a:r>
              <a:rPr lang="it-IT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passive</a:t>
            </a: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voice. Pay attention to the tenses.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25000"/>
              <a:buNone/>
            </a:pPr>
            <a:endParaRPr lang="en-US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D91968D-C439-4418-913D-04D8D486A2F0}"/>
              </a:ext>
            </a:extLst>
          </p:cNvPr>
          <p:cNvSpPr/>
          <p:nvPr/>
        </p:nvSpPr>
        <p:spPr>
          <a:xfrm>
            <a:off x="1945508" y="1945371"/>
            <a:ext cx="2855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is being stolen </a:t>
            </a:r>
            <a:r>
              <a:rPr lang="en-GB" sz="1600" dirty="0">
                <a:solidFill>
                  <a:srgbClr val="00B0F0"/>
                </a:solidFill>
              </a:rPr>
              <a:t>(by the dog)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D50D200-80E7-4D07-8505-1928E585D7A1}"/>
              </a:ext>
            </a:extLst>
          </p:cNvPr>
          <p:cNvSpPr/>
          <p:nvPr/>
        </p:nvSpPr>
        <p:spPr>
          <a:xfrm>
            <a:off x="2167855" y="2913519"/>
            <a:ext cx="1779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has been closed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C948572-73CC-4AC2-B5B5-EB936297E860}"/>
              </a:ext>
            </a:extLst>
          </p:cNvPr>
          <p:cNvSpPr/>
          <p:nvPr/>
        </p:nvSpPr>
        <p:spPr>
          <a:xfrm>
            <a:off x="1550538" y="3889290"/>
            <a:ext cx="1234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is believed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41A97BA-077A-4BA0-950A-1918B329CE60}"/>
              </a:ext>
            </a:extLst>
          </p:cNvPr>
          <p:cNvSpPr/>
          <p:nvPr/>
        </p:nvSpPr>
        <p:spPr>
          <a:xfrm>
            <a:off x="1746818" y="4865061"/>
            <a:ext cx="1451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had been left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3E89C7A-807E-4115-A440-2546E0FBBA8D}"/>
              </a:ext>
            </a:extLst>
          </p:cNvPr>
          <p:cNvSpPr/>
          <p:nvPr/>
        </p:nvSpPr>
        <p:spPr>
          <a:xfrm>
            <a:off x="5940008" y="4883384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was taken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B378D94-60A0-41DD-BB6F-0BE935B60F30}"/>
              </a:ext>
            </a:extLst>
          </p:cNvPr>
          <p:cNvSpPr/>
          <p:nvPr/>
        </p:nvSpPr>
        <p:spPr>
          <a:xfrm>
            <a:off x="2382596" y="5833209"/>
            <a:ext cx="2113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is going to be given</a:t>
            </a:r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id="{BAC46479-FEF8-4406-BAF0-13F3208D470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8164</TotalTime>
  <Words>1111</Words>
  <Application>Microsoft Office PowerPoint</Application>
  <PresentationFormat>Widescreen</PresentationFormat>
  <Paragraphs>173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Noto Sans Symbols</vt:lpstr>
      <vt:lpstr>Open Sans</vt:lpstr>
      <vt:lpstr>Rockwell</vt:lpstr>
      <vt:lpstr>Rokkitt</vt:lpstr>
      <vt:lpstr>Times New Roman</vt:lpstr>
      <vt:lpstr>Simple Light</vt:lpstr>
      <vt:lpstr>Pearson</vt:lpstr>
      <vt:lpstr>Grammar B1+ passive voice</vt:lpstr>
      <vt:lpstr>We can talk in the active or passive voice in English.</vt:lpstr>
      <vt:lpstr>Function: When do we use the passive?</vt:lpstr>
      <vt:lpstr>Function: When do we use the passive?</vt:lpstr>
      <vt:lpstr>Form: How do we make sentences in the passive voice?</vt:lpstr>
      <vt:lpstr>Form: How do we make sentences in the passive voice?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Muszynski, Daniel</cp:lastModifiedBy>
  <cp:revision>113</cp:revision>
  <dcterms:modified xsi:type="dcterms:W3CDTF">2019-12-05T10:40:12Z</dcterms:modified>
</cp:coreProperties>
</file>