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1.png" ContentType="image/png"/>
  <Override PartName="/ppt/media/image2.png" ContentType="image/png"/>
  <Override PartName="/ppt/media/image9.jpeg" ContentType="image/jpeg"/>
  <Override PartName="/ppt/media/image17.jpeg" ContentType="image/jpeg"/>
  <Override PartName="/ppt/media/image3.png" ContentType="image/png"/>
  <Override PartName="/ppt/media/image21.png" ContentType="image/png"/>
  <Override PartName="/ppt/media/image6.jpeg" ContentType="image/jpeg"/>
  <Override PartName="/ppt/media/image4.png" ContentType="image/png"/>
  <Override PartName="/ppt/media/image5.png" ContentType="image/png"/>
  <Override PartName="/ppt/media/image7.png" ContentType="image/png"/>
  <Override PartName="/ppt/media/image8.jpeg" ContentType="image/jpeg"/>
  <Override PartName="/ppt/media/image29.jpeg" ContentType="image/jpeg"/>
  <Override PartName="/ppt/media/image10.png" ContentType="image/png"/>
  <Override PartName="/ppt/media/image11.png" ContentType="image/pn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2.jpeg" ContentType="image/jpe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jpeg" ContentType="image/jpeg"/>
  <Override PartName="/ppt/media/image28.png" ContentType="image/png"/>
  <Override PartName="/ppt/media/image30.jpeg" ContentType="image/jpe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5143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6400440" cy="62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371600" y="3601080"/>
            <a:ext cx="6400440" cy="62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3123360" cy="62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51560" y="2914560"/>
            <a:ext cx="3123360" cy="62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51560" y="3601080"/>
            <a:ext cx="3123360" cy="62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1371600" y="3601080"/>
            <a:ext cx="3123360" cy="62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6400440" cy="1314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1371600" y="2914560"/>
            <a:ext cx="6400440" cy="1314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3748320" y="2914560"/>
            <a:ext cx="1646640" cy="131400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3748320" y="2914560"/>
            <a:ext cx="1646640" cy="13140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1371600" y="2914560"/>
            <a:ext cx="6400440" cy="1314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6400440" cy="1314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3123360" cy="1314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51560" y="2914560"/>
            <a:ext cx="3123360" cy="1314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85800" y="1597680"/>
            <a:ext cx="7772040" cy="5110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3123360" cy="62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1371600" y="3601080"/>
            <a:ext cx="3123360" cy="62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51560" y="2914560"/>
            <a:ext cx="3123360" cy="1314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371600" y="2914560"/>
            <a:ext cx="6400440" cy="1314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3123360" cy="1314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51560" y="2914560"/>
            <a:ext cx="3123360" cy="62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51560" y="3601080"/>
            <a:ext cx="3123360" cy="62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3123360" cy="62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51560" y="2914560"/>
            <a:ext cx="3123360" cy="62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1371600" y="3601080"/>
            <a:ext cx="6400440" cy="62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6400440" cy="62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1371600" y="3601080"/>
            <a:ext cx="6400440" cy="62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3123360" cy="62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51560" y="2914560"/>
            <a:ext cx="3123360" cy="62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51560" y="3601080"/>
            <a:ext cx="3123360" cy="62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1371600" y="3601080"/>
            <a:ext cx="3123360" cy="62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6400440" cy="1314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1371600" y="2914560"/>
            <a:ext cx="6400440" cy="1314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3748320" y="2914560"/>
            <a:ext cx="1646640" cy="131400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3748320" y="2914560"/>
            <a:ext cx="1646640" cy="13140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6400440" cy="1314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3123360" cy="1314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51560" y="2914560"/>
            <a:ext cx="3123360" cy="1314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85800" y="1597680"/>
            <a:ext cx="7772040" cy="5110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3123360" cy="62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371600" y="3601080"/>
            <a:ext cx="3123360" cy="62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51560" y="2914560"/>
            <a:ext cx="3123360" cy="1314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3123360" cy="1314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51560" y="2914560"/>
            <a:ext cx="3123360" cy="62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51560" y="3601080"/>
            <a:ext cx="3123360" cy="62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3123360" cy="62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51560" y="2914560"/>
            <a:ext cx="3123360" cy="62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1371600" y="3601080"/>
            <a:ext cx="6400440" cy="62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styl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subTitle"/>
          </p:nvPr>
        </p:nvSpPr>
        <p:spPr>
          <a:xfrm>
            <a:off x="1371600" y="2914560"/>
            <a:ext cx="6400440" cy="131400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pl-PL" sz="3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styl wzorca podtytułu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pl-PL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20-4-30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9FC9BB1-83E1-4EB2-8D83-A7146D77ED66}" type="slidenum">
              <a:rPr lang="pl-PL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&lt;numer&gt;</a:t>
            </a:fld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l-PL" sz="3200" spc="-1">
                <a:latin typeface="Calibri"/>
              </a:rPr>
              <a:t>Kliknij, aby edytować format tekstu konspektu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pl-PL" sz="2400" spc="-1">
                <a:latin typeface="Calibri"/>
              </a:rPr>
              <a:t>Drugi poziom konspektu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l-PL" sz="2000" spc="-1">
                <a:latin typeface="Calibri"/>
              </a:rPr>
              <a:t>Trzeci poziom konspektu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pl-PL" sz="2000" spc="-1">
                <a:latin typeface="Calibri"/>
              </a:rPr>
              <a:t>Czwarty poziom konspektu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l-PL" sz="2000" spc="-1">
                <a:latin typeface="Calibri"/>
              </a:rPr>
              <a:t>Piąty poziom konspektu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l-PL" sz="2000" spc="-1">
                <a:latin typeface="Calibri"/>
              </a:rPr>
              <a:t>Szósty poziom konspektu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l-PL" sz="2000" spc="-1">
                <a:latin typeface="Calibri"/>
              </a:rPr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styl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format tekstu konspektu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Drugi poziom konspektu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Trzeci poziom konspektu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Czwarty poziom konspektu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Piąty poziom konspektu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Szósty poziom konspektu</a:t>
            </a:r>
            <a:endParaRPr/>
          </a:p>
          <a:p>
            <a:pPr marL="343080" indent="-342720">
              <a:lnSpc>
                <a:spcPct val="100000"/>
              </a:lnSpc>
              <a:buFont typeface="Arial"/>
              <a:buChar char="•"/>
            </a:pPr>
            <a:r>
              <a:rPr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Siódmy poziom konspektuKliknij, aby edytować style wzorca tekstu</a:t>
            </a:r>
            <a:endParaRPr/>
          </a:p>
          <a:p>
            <a:pPr lvl="1" marL="743040" indent="-285480">
              <a:lnSpc>
                <a:spcPct val="100000"/>
              </a:lnSpc>
              <a:buFont typeface="Arial"/>
              <a:buChar char="–"/>
            </a:pPr>
            <a:r>
              <a:rPr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Drugi poziom</a:t>
            </a:r>
            <a:endParaRPr/>
          </a:p>
          <a:p>
            <a:pPr lvl="2" marL="1143000" indent="-228240">
              <a:lnSpc>
                <a:spcPct val="100000"/>
              </a:lnSpc>
              <a:buFont typeface="Arial"/>
              <a:buChar char="•"/>
            </a:pPr>
            <a:r>
              <a:rPr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Trzeci poziom</a:t>
            </a:r>
            <a:endParaRPr/>
          </a:p>
          <a:p>
            <a:pPr lvl="3" marL="1600200" indent="-228240">
              <a:lnSpc>
                <a:spcPct val="100000"/>
              </a:lnSpc>
              <a:buFont typeface="Arial"/>
              <a:buChar char="–"/>
            </a:pPr>
            <a:r>
              <a:rPr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Czwarty poziom</a:t>
            </a:r>
            <a:endParaRPr/>
          </a:p>
          <a:p>
            <a:pPr lvl="4" marL="2057400" indent="-228240">
              <a:lnSpc>
                <a:spcPct val="100000"/>
              </a:lnSpc>
              <a:buFont typeface="Arial"/>
              <a:buChar char="»"/>
            </a:pPr>
            <a:r>
              <a:rPr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Piąty poziom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pl-PL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20-4-30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179C2D0-5ECB-4234-884E-D3184747C299}" type="slidenum">
              <a:rPr lang="pl-PL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7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-3781080" y="-8242560"/>
            <a:ext cx="11665080" cy="11377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0" name="CustomShape 2"/>
          <p:cNvSpPr/>
          <p:nvPr/>
        </p:nvSpPr>
        <p:spPr>
          <a:xfrm>
            <a:off x="4851360" y="-2180880"/>
            <a:ext cx="4945320" cy="4945320"/>
          </a:xfrm>
          <a:prstGeom prst="ellipse">
            <a:avLst/>
          </a:prstGeom>
          <a:solidFill>
            <a:srgbClr val="e7a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" name="TextShape 3"/>
          <p:cNvSpPr txBox="1"/>
          <p:nvPr/>
        </p:nvSpPr>
        <p:spPr>
          <a:xfrm>
            <a:off x="248400" y="843480"/>
            <a:ext cx="5133600" cy="1007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pl-PL" sz="4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Signika - Bold"/>
                <a:ea typeface="Lato Black"/>
              </a:rPr>
              <a:t>Znamię! Znam je? </a:t>
            </a:r>
            <a:endParaRPr/>
          </a:p>
        </p:txBody>
      </p:sp>
      <p:sp>
        <p:nvSpPr>
          <p:cNvPr id="82" name="CustomShape 4"/>
          <p:cNvSpPr/>
          <p:nvPr/>
        </p:nvSpPr>
        <p:spPr>
          <a:xfrm>
            <a:off x="177840" y="3939840"/>
            <a:ext cx="168768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l-PL" sz="1200" spc="-1" strike="noStrike">
                <a:solidFill>
                  <a:srgbClr val="656565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Patronat </a:t>
            </a:r>
            <a:endParaRPr/>
          </a:p>
        </p:txBody>
      </p:sp>
      <p:pic>
        <p:nvPicPr>
          <p:cNvPr id="83" name="Picture 2" descr=""/>
          <p:cNvPicPr/>
          <p:nvPr/>
        </p:nvPicPr>
        <p:blipFill>
          <a:blip r:embed="rId1"/>
          <a:stretch/>
        </p:blipFill>
        <p:spPr>
          <a:xfrm>
            <a:off x="7324200" y="4439160"/>
            <a:ext cx="1584000" cy="517320"/>
          </a:xfrm>
          <a:prstGeom prst="rect">
            <a:avLst/>
          </a:prstGeom>
          <a:ln>
            <a:noFill/>
          </a:ln>
        </p:spPr>
      </p:pic>
      <p:pic>
        <p:nvPicPr>
          <p:cNvPr id="84" name="Obraz 11" descr=""/>
          <p:cNvPicPr/>
          <p:nvPr/>
        </p:nvPicPr>
        <p:blipFill>
          <a:blip r:embed="rId2"/>
          <a:stretch/>
        </p:blipFill>
        <p:spPr>
          <a:xfrm>
            <a:off x="2075400" y="4299840"/>
            <a:ext cx="381960" cy="654840"/>
          </a:xfrm>
          <a:prstGeom prst="rect">
            <a:avLst/>
          </a:prstGeom>
          <a:ln>
            <a:noFill/>
          </a:ln>
        </p:spPr>
      </p:pic>
      <p:pic>
        <p:nvPicPr>
          <p:cNvPr id="85" name="Obraz 1" descr=""/>
          <p:cNvPicPr/>
          <p:nvPr/>
        </p:nvPicPr>
        <p:blipFill>
          <a:blip r:embed="rId3"/>
          <a:stretch/>
        </p:blipFill>
        <p:spPr>
          <a:xfrm>
            <a:off x="1611360" y="4299840"/>
            <a:ext cx="265320" cy="656280"/>
          </a:xfrm>
          <a:prstGeom prst="rect">
            <a:avLst/>
          </a:prstGeom>
          <a:ln>
            <a:noFill/>
          </a:ln>
        </p:spPr>
      </p:pic>
      <p:pic>
        <p:nvPicPr>
          <p:cNvPr id="86" name="Obraz 15" descr=""/>
          <p:cNvPicPr/>
          <p:nvPr/>
        </p:nvPicPr>
        <p:blipFill>
          <a:blip r:embed="rId4"/>
          <a:stretch/>
        </p:blipFill>
        <p:spPr>
          <a:xfrm>
            <a:off x="985680" y="4299840"/>
            <a:ext cx="397800" cy="550800"/>
          </a:xfrm>
          <a:prstGeom prst="rect">
            <a:avLst/>
          </a:prstGeom>
          <a:ln>
            <a:noFill/>
          </a:ln>
        </p:spPr>
      </p:pic>
      <p:pic>
        <p:nvPicPr>
          <p:cNvPr id="87" name="Obraz 16" descr=""/>
          <p:cNvPicPr/>
          <p:nvPr/>
        </p:nvPicPr>
        <p:blipFill>
          <a:blip r:embed="rId5"/>
          <a:stretch/>
        </p:blipFill>
        <p:spPr>
          <a:xfrm>
            <a:off x="233640" y="4299840"/>
            <a:ext cx="532080" cy="636120"/>
          </a:xfrm>
          <a:prstGeom prst="rect">
            <a:avLst/>
          </a:prstGeom>
          <a:ln>
            <a:noFill/>
          </a:ln>
        </p:spPr>
      </p:pic>
      <p:sp>
        <p:nvSpPr>
          <p:cNvPr id="88" name="CustomShape 5"/>
          <p:cNvSpPr/>
          <p:nvPr/>
        </p:nvSpPr>
        <p:spPr>
          <a:xfrm>
            <a:off x="107640" y="4801320"/>
            <a:ext cx="784800" cy="272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l-PL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Główny Inspektor</a:t>
            </a:r>
            <a:r>
              <a:rPr lang="pl-PL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lang="pl-PL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Sanitarny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0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nodeType="withEffect" fill="hold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freeze">
                            <p:stCondLst>
                              <p:cond delay="500"/>
                            </p:stCondLst>
                            <p:childTnLst>
                              <p:par>
                                <p:cTn id="14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539640" y="1203480"/>
            <a:ext cx="8424360" cy="1583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65320" indent="-264960">
              <a:lnSpc>
                <a:spcPts val="677"/>
              </a:lnSpc>
            </a:pPr>
            <a:r>
              <a:rPr lang="pl-PL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NA STRONIE AKADEMII CZERNIAKA ZNAJDZIECIE:</a:t>
            </a:r>
            <a:endParaRPr/>
          </a:p>
          <a:p>
            <a:r>
              <a:rPr b="1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SONDĘ </a:t>
            </a: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UKAZUJĄCĄ STAN WIEDZY POLAKÓW NT. CZERNIAKA</a:t>
            </a:r>
            <a:endParaRPr/>
          </a:p>
          <a:p>
            <a:r>
              <a:rPr b="1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ULOTKĘ</a:t>
            </a: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 Z NAJWAŻNIEJSZYMI INFORMACJAMI O CZERNIAKU</a:t>
            </a:r>
            <a:endParaRPr/>
          </a:p>
          <a:p>
            <a:r>
              <a:rPr b="1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FILM </a:t>
            </a: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NA TEMAT SAMOBADANIA SKÓRY</a:t>
            </a:r>
            <a:endParaRPr/>
          </a:p>
          <a:p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...I WIELE INNYCH MATERIAŁÓW O CZERNIAKU</a:t>
            </a:r>
            <a:endParaRPr/>
          </a:p>
        </p:txBody>
      </p:sp>
      <p:sp>
        <p:nvSpPr>
          <p:cNvPr id="211" name="CustomShape 2"/>
          <p:cNvSpPr/>
          <p:nvPr/>
        </p:nvSpPr>
        <p:spPr>
          <a:xfrm>
            <a:off x="539640" y="-1100160"/>
            <a:ext cx="7772040" cy="64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90000" tIns="91440" bIns="45000"/>
          <a:p>
            <a:pPr marL="265320" indent="-264960">
              <a:lnSpc>
                <a:spcPct val="100000"/>
              </a:lnSpc>
            </a:pPr>
            <a:r>
              <a:rPr b="1" lang="pl-PL" sz="3200" spc="-1" strike="noStrike">
                <a:solidFill>
                  <a:srgbClr val="3172c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Chcecie wiedzieć więcej?</a:t>
            </a:r>
            <a:endParaRPr/>
          </a:p>
        </p:txBody>
      </p:sp>
      <p:pic>
        <p:nvPicPr>
          <p:cNvPr id="212" name="Picture 3" descr=""/>
          <p:cNvPicPr/>
          <p:nvPr/>
        </p:nvPicPr>
        <p:blipFill>
          <a:blip r:embed="rId1"/>
          <a:stretch/>
        </p:blipFill>
        <p:spPr>
          <a:xfrm>
            <a:off x="5796000" y="1008000"/>
            <a:ext cx="3168000" cy="266292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213" name="Picture 5" descr=""/>
          <p:cNvPicPr/>
          <p:nvPr/>
        </p:nvPicPr>
        <p:blipFill>
          <a:blip r:embed="rId2"/>
          <a:srcRect l="34857" t="36875" r="3918" b="6258"/>
          <a:stretch/>
        </p:blipFill>
        <p:spPr>
          <a:xfrm>
            <a:off x="2545560" y="2911680"/>
            <a:ext cx="3034440" cy="187956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214" name="CustomShape 3"/>
          <p:cNvSpPr/>
          <p:nvPr/>
        </p:nvSpPr>
        <p:spPr>
          <a:xfrm>
            <a:off x="5942160" y="4044960"/>
            <a:ext cx="2921400" cy="73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pl-PL" sz="2400" spc="-1" strike="noStrike">
                <a:solidFill>
                  <a:srgbClr val="e7ae16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ZAPRASZAMY NA </a:t>
            </a:r>
            <a:endParaRPr/>
          </a:p>
          <a:p>
            <a:pPr algn="ctr">
              <a:lnSpc>
                <a:spcPct val="100000"/>
              </a:lnSpc>
            </a:pPr>
            <a:r>
              <a:rPr lang="pl-PL" sz="1800" spc="-1" strike="noStrike">
                <a:solidFill>
                  <a:srgbClr val="e7ae16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www.</a:t>
            </a:r>
            <a:r>
              <a:rPr lang="pl-PL" sz="18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akademiaczerniaka</a:t>
            </a:r>
            <a:r>
              <a:rPr lang="pl-PL" sz="1800" spc="-1" strike="noStrike">
                <a:solidFill>
                  <a:srgbClr val="e7ae16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.pl</a:t>
            </a:r>
            <a:endParaRPr/>
          </a:p>
        </p:txBody>
      </p:sp>
      <p:sp>
        <p:nvSpPr>
          <p:cNvPr id="215" name="CustomShape 4"/>
          <p:cNvSpPr/>
          <p:nvPr/>
        </p:nvSpPr>
        <p:spPr>
          <a:xfrm>
            <a:off x="2110680" y="187560"/>
            <a:ext cx="6371640" cy="5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90000" tIns="91440" bIns="45000"/>
          <a:p>
            <a:pPr marL="265320" indent="-264960">
              <a:lnSpc>
                <a:spcPct val="100000"/>
              </a:lnSpc>
            </a:pPr>
            <a:r>
              <a:rPr b="1" lang="pl-PL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CHCECIE WIEDZIEĆ WIĘCEJ?</a:t>
            </a:r>
            <a:endParaRPr/>
          </a:p>
        </p:txBody>
      </p:sp>
      <p:sp>
        <p:nvSpPr>
          <p:cNvPr id="216" name="CustomShape 5"/>
          <p:cNvSpPr/>
          <p:nvPr/>
        </p:nvSpPr>
        <p:spPr>
          <a:xfrm>
            <a:off x="576000" y="394200"/>
            <a:ext cx="234720" cy="2347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CustomShape 6"/>
          <p:cNvSpPr/>
          <p:nvPr/>
        </p:nvSpPr>
        <p:spPr>
          <a:xfrm>
            <a:off x="969120" y="354960"/>
            <a:ext cx="312480" cy="31248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CustomShape 7"/>
          <p:cNvSpPr/>
          <p:nvPr/>
        </p:nvSpPr>
        <p:spPr>
          <a:xfrm>
            <a:off x="1426320" y="320760"/>
            <a:ext cx="378360" cy="3783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CustomShape 8"/>
          <p:cNvSpPr/>
          <p:nvPr/>
        </p:nvSpPr>
        <p:spPr>
          <a:xfrm>
            <a:off x="862200" y="1586160"/>
            <a:ext cx="213480" cy="21348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CustomShape 9"/>
          <p:cNvSpPr/>
          <p:nvPr/>
        </p:nvSpPr>
        <p:spPr>
          <a:xfrm>
            <a:off x="862200" y="1869840"/>
            <a:ext cx="213480" cy="21348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CustomShape 10"/>
          <p:cNvSpPr/>
          <p:nvPr/>
        </p:nvSpPr>
        <p:spPr>
          <a:xfrm>
            <a:off x="862200" y="2161440"/>
            <a:ext cx="213480" cy="21348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CustomShape 11"/>
          <p:cNvSpPr/>
          <p:nvPr/>
        </p:nvSpPr>
        <p:spPr>
          <a:xfrm>
            <a:off x="862200" y="2431080"/>
            <a:ext cx="213480" cy="21348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CustomShape 12"/>
          <p:cNvSpPr/>
          <p:nvPr/>
        </p:nvSpPr>
        <p:spPr>
          <a:xfrm>
            <a:off x="323640" y="3003840"/>
            <a:ext cx="2077560" cy="118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lang="pl-PL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ZDOBYTĄ WIEDZĘ </a:t>
            </a:r>
            <a:endParaRPr/>
          </a:p>
          <a:p>
            <a:pPr algn="r">
              <a:lnSpc>
                <a:spcPct val="100000"/>
              </a:lnSpc>
            </a:pPr>
            <a:r>
              <a:rPr lang="pl-PL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BĘDZIECIE MOGLI SPRAWDZIĆ W </a:t>
            </a:r>
            <a:r>
              <a:rPr lang="pl-PL" sz="1400" spc="-1" strike="noStrike">
                <a:solidFill>
                  <a:srgbClr val="e7ae1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QUIZIE</a:t>
            </a:r>
            <a:r>
              <a:rPr lang="pl-PL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/>
          </a:p>
          <a:p>
            <a:pPr algn="r">
              <a:lnSpc>
                <a:spcPct val="100000"/>
              </a:lnSpc>
            </a:pPr>
            <a:r>
              <a:rPr b="1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„</a:t>
            </a:r>
            <a:r>
              <a:rPr b="1" lang="pl-PL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Znamię!” Znam je?”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267" dur="indefinite" restart="never" nodeType="tmRoot">
          <p:childTnLst>
            <p:seq>
              <p:cTn id="268" dur="indefinite" nodeType="mainSeq"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nodeType="with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3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4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-3781080" y="-8242560"/>
            <a:ext cx="11665080" cy="11377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5" name="CustomShape 2"/>
          <p:cNvSpPr/>
          <p:nvPr/>
        </p:nvSpPr>
        <p:spPr>
          <a:xfrm>
            <a:off x="5643360" y="-2252880"/>
            <a:ext cx="4945320" cy="4945320"/>
          </a:xfrm>
          <a:prstGeom prst="ellipse">
            <a:avLst/>
          </a:prstGeom>
          <a:solidFill>
            <a:srgbClr val="e7a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6" name="TextShape 3"/>
          <p:cNvSpPr txBox="1"/>
          <p:nvPr/>
        </p:nvSpPr>
        <p:spPr>
          <a:xfrm>
            <a:off x="766440" y="987480"/>
            <a:ext cx="5133600" cy="1007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pl-PL" sz="3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Signika - Bold"/>
                <a:ea typeface="Lato Black"/>
              </a:rPr>
              <a:t>Dziękujemy za uwagę</a:t>
            </a:r>
            <a:endParaRPr/>
          </a:p>
        </p:txBody>
      </p:sp>
      <p:sp>
        <p:nvSpPr>
          <p:cNvPr id="227" name="CustomShape 4"/>
          <p:cNvSpPr/>
          <p:nvPr/>
        </p:nvSpPr>
        <p:spPr>
          <a:xfrm>
            <a:off x="4578120" y="2799360"/>
            <a:ext cx="171324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l-PL" sz="1200" spc="-1" strike="noStrike">
                <a:solidFill>
                  <a:srgbClr val="656565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Partnerzy wspierający                                                          </a:t>
            </a:r>
            <a:endParaRPr/>
          </a:p>
        </p:txBody>
      </p:sp>
      <p:pic>
        <p:nvPicPr>
          <p:cNvPr id="228" name="Obraz 3" descr=""/>
          <p:cNvPicPr/>
          <p:nvPr/>
        </p:nvPicPr>
        <p:blipFill>
          <a:blip r:embed="rId1"/>
          <a:stretch/>
        </p:blipFill>
        <p:spPr>
          <a:xfrm>
            <a:off x="6831000" y="3287880"/>
            <a:ext cx="721800" cy="291600"/>
          </a:xfrm>
          <a:prstGeom prst="rect">
            <a:avLst/>
          </a:prstGeom>
          <a:ln>
            <a:noFill/>
          </a:ln>
        </p:spPr>
      </p:pic>
      <p:sp>
        <p:nvSpPr>
          <p:cNvPr id="229" name="CustomShape 5"/>
          <p:cNvSpPr/>
          <p:nvPr/>
        </p:nvSpPr>
        <p:spPr>
          <a:xfrm>
            <a:off x="1115640" y="3939840"/>
            <a:ext cx="168768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l-PL" sz="1200" spc="-1" strike="noStrike">
                <a:solidFill>
                  <a:srgbClr val="656565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Organizatorzy </a:t>
            </a:r>
            <a:endParaRPr/>
          </a:p>
        </p:txBody>
      </p:sp>
      <p:pic>
        <p:nvPicPr>
          <p:cNvPr id="230" name="Obraz 4" descr=""/>
          <p:cNvPicPr/>
          <p:nvPr/>
        </p:nvPicPr>
        <p:blipFill>
          <a:blip r:embed="rId2"/>
          <a:stretch/>
        </p:blipFill>
        <p:spPr>
          <a:xfrm>
            <a:off x="3708000" y="3358080"/>
            <a:ext cx="1369800" cy="174240"/>
          </a:xfrm>
          <a:prstGeom prst="rect">
            <a:avLst/>
          </a:prstGeom>
          <a:ln>
            <a:noFill/>
          </a:ln>
        </p:spPr>
      </p:pic>
      <p:pic>
        <p:nvPicPr>
          <p:cNvPr id="231" name="Obraz 4" descr=""/>
          <p:cNvPicPr/>
          <p:nvPr/>
        </p:nvPicPr>
        <p:blipFill>
          <a:blip r:embed="rId3"/>
          <a:stretch/>
        </p:blipFill>
        <p:spPr>
          <a:xfrm>
            <a:off x="5435280" y="3349800"/>
            <a:ext cx="1055160" cy="178920"/>
          </a:xfrm>
          <a:prstGeom prst="rect">
            <a:avLst/>
          </a:prstGeom>
          <a:ln>
            <a:noFill/>
          </a:ln>
        </p:spPr>
      </p:pic>
      <p:pic>
        <p:nvPicPr>
          <p:cNvPr id="232" name="Picture 2" descr=""/>
          <p:cNvPicPr/>
          <p:nvPr/>
        </p:nvPicPr>
        <p:blipFill>
          <a:blip r:embed="rId4"/>
          <a:stretch/>
        </p:blipFill>
        <p:spPr>
          <a:xfrm>
            <a:off x="1866240" y="4369320"/>
            <a:ext cx="1584000" cy="517320"/>
          </a:xfrm>
          <a:prstGeom prst="rect">
            <a:avLst/>
          </a:prstGeom>
          <a:ln>
            <a:noFill/>
          </a:ln>
        </p:spPr>
      </p:pic>
      <p:pic>
        <p:nvPicPr>
          <p:cNvPr id="233" name="Obraz 11" descr=""/>
          <p:cNvPicPr/>
          <p:nvPr/>
        </p:nvPicPr>
        <p:blipFill>
          <a:blip r:embed="rId5"/>
          <a:stretch/>
        </p:blipFill>
        <p:spPr>
          <a:xfrm>
            <a:off x="1218600" y="4377600"/>
            <a:ext cx="355320" cy="654840"/>
          </a:xfrm>
          <a:prstGeom prst="rect">
            <a:avLst/>
          </a:prstGeom>
          <a:ln>
            <a:noFill/>
          </a:ln>
        </p:spPr>
      </p:pic>
      <p:pic>
        <p:nvPicPr>
          <p:cNvPr id="234" name="Obraz 15" descr=""/>
          <p:cNvPicPr/>
          <p:nvPr/>
        </p:nvPicPr>
        <p:blipFill>
          <a:blip r:embed="rId6"/>
          <a:stretch/>
        </p:blipFill>
        <p:spPr>
          <a:xfrm>
            <a:off x="204480" y="4377600"/>
            <a:ext cx="370080" cy="550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81" dur="indefinite" restart="never" nodeType="tmRoot">
          <p:childTnLst>
            <p:seq>
              <p:cTn id="282" dur="indefinite" nodeType="mainSeq"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nodeType="with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nodeType="withEffect" fill="hold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1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2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6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9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0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5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0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7668360" y="-582120"/>
            <a:ext cx="6584400" cy="64216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0" name="Obraz 5" descr=""/>
          <p:cNvPicPr/>
          <p:nvPr/>
        </p:nvPicPr>
        <p:blipFill>
          <a:blip r:embed="rId1"/>
          <a:stretch/>
        </p:blipFill>
        <p:spPr>
          <a:xfrm>
            <a:off x="1375560" y="1914480"/>
            <a:ext cx="2320560" cy="142848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91" name="CustomShape 2"/>
          <p:cNvSpPr/>
          <p:nvPr/>
        </p:nvSpPr>
        <p:spPr>
          <a:xfrm>
            <a:off x="4327920" y="3507840"/>
            <a:ext cx="4032000" cy="1584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182880" rIns="90000" tIns="91440" bIns="45000"/>
          <a:p>
            <a:pPr>
              <a:lnSpc>
                <a:spcPct val="100000"/>
              </a:lnSpc>
            </a:pPr>
            <a:r>
              <a:rPr lang="pl-PL" sz="12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ROZRASTA SIĘ NA POWIERZCHNI SKÓRY I WRASTA </a:t>
            </a:r>
            <a:r>
              <a:rPr lang="pl-PL" sz="12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
</a:t>
            </a:r>
            <a:r>
              <a:rPr lang="pl-PL" sz="12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W JEJ GŁĄB </a:t>
            </a:r>
            <a:endParaRPr/>
          </a:p>
          <a:p>
            <a:pPr>
              <a:lnSpc>
                <a:spcPct val="100000"/>
              </a:lnSpc>
            </a:pPr>
            <a:r>
              <a:rPr lang="pl-PL" sz="12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GDY PRZEJDZIE BARIERĘ SKÓRY DOSTAJE SIĘ DO  </a:t>
            </a:r>
            <a:r>
              <a:rPr lang="pl-PL" sz="12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
</a:t>
            </a:r>
            <a:r>
              <a:rPr lang="pl-PL" sz="12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NACZYŃ KRWIONOŚNYCH I CAŁEGO ORGANIZMU</a:t>
            </a:r>
            <a:endParaRPr/>
          </a:p>
          <a:p>
            <a:pPr>
              <a:lnSpc>
                <a:spcPct val="100000"/>
              </a:lnSpc>
            </a:pPr>
            <a:r>
              <a:rPr lang="pl-PL" sz="12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CZASEM WYSTARCZĄ 3 MIESIĄCE, ABY </a:t>
            </a:r>
            <a:r>
              <a:rPr lang="pl-PL" sz="12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
</a:t>
            </a:r>
            <a:r>
              <a:rPr lang="pl-PL" sz="12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ZAATAKOWAŁ CAŁY ORGANIZM</a:t>
            </a:r>
            <a:endParaRPr/>
          </a:p>
        </p:txBody>
      </p:sp>
      <p:pic>
        <p:nvPicPr>
          <p:cNvPr id="92" name="Obraz 8" descr=""/>
          <p:cNvPicPr/>
          <p:nvPr/>
        </p:nvPicPr>
        <p:blipFill>
          <a:blip r:embed="rId2"/>
          <a:stretch/>
        </p:blipFill>
        <p:spPr>
          <a:xfrm>
            <a:off x="1375560" y="3539160"/>
            <a:ext cx="2320560" cy="130896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93" name="CustomShape 3"/>
          <p:cNvSpPr/>
          <p:nvPr/>
        </p:nvSpPr>
        <p:spPr>
          <a:xfrm>
            <a:off x="2088360" y="187560"/>
            <a:ext cx="5111640" cy="5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90000" tIns="91440" bIns="45000"/>
          <a:p>
            <a:pPr marL="265320" indent="-264960">
              <a:lnSpc>
                <a:spcPct val="100000"/>
              </a:lnSpc>
            </a:pPr>
            <a:r>
              <a:rPr b="1" lang="pl-PL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CZERNIAK – CO TO JEST?</a:t>
            </a:r>
            <a:endParaRPr/>
          </a:p>
        </p:txBody>
      </p:sp>
      <p:sp>
        <p:nvSpPr>
          <p:cNvPr id="94" name="CustomShape 4"/>
          <p:cNvSpPr/>
          <p:nvPr/>
        </p:nvSpPr>
        <p:spPr>
          <a:xfrm>
            <a:off x="553680" y="394200"/>
            <a:ext cx="234720" cy="2347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CustomShape 5"/>
          <p:cNvSpPr/>
          <p:nvPr/>
        </p:nvSpPr>
        <p:spPr>
          <a:xfrm>
            <a:off x="946800" y="354960"/>
            <a:ext cx="312480" cy="31248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CustomShape 6"/>
          <p:cNvSpPr/>
          <p:nvPr/>
        </p:nvSpPr>
        <p:spPr>
          <a:xfrm>
            <a:off x="1403640" y="320760"/>
            <a:ext cx="378360" cy="3783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CustomShape 7"/>
          <p:cNvSpPr/>
          <p:nvPr/>
        </p:nvSpPr>
        <p:spPr>
          <a:xfrm>
            <a:off x="4158360" y="2003760"/>
            <a:ext cx="3904200" cy="124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lang="pl-PL" sz="12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BARDZO AGRESYWNY WZROST </a:t>
            </a:r>
            <a:endParaRPr/>
          </a:p>
          <a:p>
            <a:pPr>
              <a:lnSpc>
                <a:spcPct val="100000"/>
              </a:lnSpc>
            </a:pPr>
            <a:r>
              <a:rPr lang="pl-PL" sz="12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WCZESNE I LICZNE PRZERZUTY, TRUDNE </a:t>
            </a:r>
            <a:r>
              <a:rPr lang="pl-PL" sz="12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
</a:t>
            </a:r>
            <a:r>
              <a:rPr lang="pl-PL" sz="12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W LECZENIU FARMAKOLOGICZNYM </a:t>
            </a:r>
            <a:endParaRPr/>
          </a:p>
          <a:p>
            <a:pPr>
              <a:lnSpc>
                <a:spcPct val="100000"/>
              </a:lnSpc>
            </a:pPr>
            <a:r>
              <a:rPr lang="pl-PL" sz="12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SZYBKO PRZECHODZI Z CHOROBY MIEJSCOWEJ    </a:t>
            </a:r>
            <a:r>
              <a:rPr lang="pl-PL" sz="12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
</a:t>
            </a:r>
            <a:r>
              <a:rPr lang="pl-PL" sz="12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(ROZWIJAJĄCEJ SIĘ W JEDNYM MIEJSCU NA </a:t>
            </a:r>
            <a:r>
              <a:rPr lang="pl-PL" sz="12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
</a:t>
            </a:r>
            <a:r>
              <a:rPr lang="pl-PL" sz="12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SKÓRZE) W POSTAĆ ROZSIANĄ TZW. UOGÓLNIONĄ </a:t>
            </a:r>
            <a:endParaRPr/>
          </a:p>
        </p:txBody>
      </p:sp>
      <p:sp>
        <p:nvSpPr>
          <p:cNvPr id="98" name="CustomShape 8"/>
          <p:cNvSpPr/>
          <p:nvPr/>
        </p:nvSpPr>
        <p:spPr>
          <a:xfrm>
            <a:off x="-429840" y="969480"/>
            <a:ext cx="919260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l-PL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Signika - Bold"/>
              </a:rPr>
              <a:t>Czerniak to nowotwór złośliwy skóry. Wywodzi się z </a:t>
            </a:r>
            <a:r>
              <a:rPr b="1" lang="pl-PL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Signika - Bold"/>
              </a:rPr>
              <a:t>melanocytów </a:t>
            </a:r>
            <a:r>
              <a:rPr lang="pl-PL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Signika - Bold"/>
              </a:rPr>
              <a:t>– komórek pigmentowych </a:t>
            </a:r>
            <a:endParaRPr/>
          </a:p>
          <a:p>
            <a:pPr>
              <a:lnSpc>
                <a:spcPct val="100000"/>
              </a:lnSpc>
            </a:pPr>
            <a:r>
              <a:rPr lang="pl-PL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Signika - Bold"/>
              </a:rPr>
              <a:t>wytwarzających barwnik zwany </a:t>
            </a:r>
            <a:r>
              <a:rPr b="1" lang="pl-PL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Signika - Bold"/>
              </a:rPr>
              <a:t>melaniną. </a:t>
            </a:r>
            <a:r>
              <a:rPr lang="pl-PL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Signika - Bold"/>
              </a:rPr>
              <a:t>Melania sprawia, że skóra ciemnieje w kontakcie </a:t>
            </a:r>
            <a:endParaRPr/>
          </a:p>
          <a:p>
            <a:pPr>
              <a:lnSpc>
                <a:spcPct val="100000"/>
              </a:lnSpc>
            </a:pPr>
            <a:r>
              <a:rPr lang="pl-PL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Signika - Bold"/>
              </a:rPr>
              <a:t>z promieniowaniem ultrafioletowym (promieniami UV).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99" name="CustomShape 9"/>
          <p:cNvSpPr/>
          <p:nvPr/>
        </p:nvSpPr>
        <p:spPr>
          <a:xfrm>
            <a:off x="4133520" y="2034000"/>
            <a:ext cx="194040" cy="19404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CustomShape 10"/>
          <p:cNvSpPr/>
          <p:nvPr/>
        </p:nvSpPr>
        <p:spPr>
          <a:xfrm>
            <a:off x="4133520" y="2651040"/>
            <a:ext cx="194040" cy="19404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" name="CustomShape 11"/>
          <p:cNvSpPr/>
          <p:nvPr/>
        </p:nvSpPr>
        <p:spPr>
          <a:xfrm>
            <a:off x="4133520" y="2283840"/>
            <a:ext cx="194040" cy="19404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CustomShape 12"/>
          <p:cNvSpPr/>
          <p:nvPr/>
        </p:nvSpPr>
        <p:spPr>
          <a:xfrm>
            <a:off x="4133520" y="3579840"/>
            <a:ext cx="194040" cy="19404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" name="CustomShape 13"/>
          <p:cNvSpPr/>
          <p:nvPr/>
        </p:nvSpPr>
        <p:spPr>
          <a:xfrm>
            <a:off x="4133520" y="3999600"/>
            <a:ext cx="194040" cy="19404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CustomShape 14"/>
          <p:cNvSpPr/>
          <p:nvPr/>
        </p:nvSpPr>
        <p:spPr>
          <a:xfrm>
            <a:off x="4133520" y="4371840"/>
            <a:ext cx="194040" cy="19404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CustomShape 15"/>
          <p:cNvSpPr/>
          <p:nvPr/>
        </p:nvSpPr>
        <p:spPr>
          <a:xfrm>
            <a:off x="146880" y="1329120"/>
            <a:ext cx="1170000" cy="373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l-PL" sz="239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libri"/>
                <a:ea typeface="Lato Light"/>
              </a:rPr>
              <a:t>!</a:t>
            </a:r>
            <a:endParaRPr/>
          </a:p>
        </p:txBody>
      </p:sp>
    </p:spTree>
  </p:cSld>
  <p:timing>
    <p:tnLst>
      <p:par>
        <p:cTn id="28" dur="indefinite" restart="never" nodeType="tmRoot">
          <p:childTnLst>
            <p:seq>
              <p:cTn id="29" dur="indefinite" nodeType="mainSeq"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with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nodeType="with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2" descr=""/>
          <p:cNvPicPr/>
          <p:nvPr/>
        </p:nvPicPr>
        <p:blipFill>
          <a:blip r:embed="rId1"/>
          <a:stretch/>
        </p:blipFill>
        <p:spPr>
          <a:xfrm>
            <a:off x="1477080" y="0"/>
            <a:ext cx="5722560" cy="5722560"/>
          </a:xfrm>
          <a:prstGeom prst="rect">
            <a:avLst/>
          </a:prstGeom>
          <a:ln>
            <a:noFill/>
          </a:ln>
        </p:spPr>
      </p:pic>
      <p:sp>
        <p:nvSpPr>
          <p:cNvPr id="107" name="CustomShape 1"/>
          <p:cNvSpPr/>
          <p:nvPr/>
        </p:nvSpPr>
        <p:spPr>
          <a:xfrm>
            <a:off x="7668360" y="-582120"/>
            <a:ext cx="6584400" cy="64216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CustomShape 2"/>
          <p:cNvSpPr/>
          <p:nvPr/>
        </p:nvSpPr>
        <p:spPr>
          <a:xfrm>
            <a:off x="2088360" y="187560"/>
            <a:ext cx="5111640" cy="5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90000" tIns="91440" bIns="45000"/>
          <a:p>
            <a:pPr marL="265320" indent="-264960">
              <a:lnSpc>
                <a:spcPct val="100000"/>
              </a:lnSpc>
            </a:pPr>
            <a:r>
              <a:rPr b="1" lang="pl-PL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CZERNIAK W POLSCE</a:t>
            </a:r>
            <a:endParaRPr/>
          </a:p>
        </p:txBody>
      </p:sp>
      <p:sp>
        <p:nvSpPr>
          <p:cNvPr id="109" name="CustomShape 3"/>
          <p:cNvSpPr/>
          <p:nvPr/>
        </p:nvSpPr>
        <p:spPr>
          <a:xfrm>
            <a:off x="553680" y="394200"/>
            <a:ext cx="234720" cy="2347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CustomShape 4"/>
          <p:cNvSpPr/>
          <p:nvPr/>
        </p:nvSpPr>
        <p:spPr>
          <a:xfrm>
            <a:off x="946800" y="354960"/>
            <a:ext cx="312480" cy="31248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CustomShape 5"/>
          <p:cNvSpPr/>
          <p:nvPr/>
        </p:nvSpPr>
        <p:spPr>
          <a:xfrm>
            <a:off x="1403640" y="320760"/>
            <a:ext cx="378360" cy="3783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CustomShape 6"/>
          <p:cNvSpPr/>
          <p:nvPr/>
        </p:nvSpPr>
        <p:spPr>
          <a:xfrm>
            <a:off x="5508000" y="2196000"/>
            <a:ext cx="2950920" cy="574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182880" rIns="90000" tIns="91440" bIns="45000"/>
          <a:p>
            <a:pPr>
              <a:lnSpc>
                <a:spcPct val="100000"/>
              </a:lnSpc>
            </a:pPr>
            <a:r>
              <a:rPr b="1" lang="pl-PL" sz="1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Signika - Bold"/>
              </a:rPr>
              <a:t>30%</a:t>
            </a:r>
            <a:r>
              <a:rPr lang="pl-PL" sz="1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Signika - Bold"/>
              </a:rPr>
              <a:t> CHORYCH NA </a:t>
            </a:r>
            <a:endParaRPr/>
          </a:p>
          <a:p>
            <a:pPr>
              <a:lnSpc>
                <a:spcPct val="100000"/>
              </a:lnSpc>
            </a:pPr>
            <a:r>
              <a:rPr lang="pl-PL" sz="1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Signika - Bold"/>
              </a:rPr>
              <a:t>CZERNIAKI UMIERA</a:t>
            </a:r>
            <a:endParaRPr/>
          </a:p>
        </p:txBody>
      </p:sp>
      <p:sp>
        <p:nvSpPr>
          <p:cNvPr id="113" name="CustomShape 7"/>
          <p:cNvSpPr/>
          <p:nvPr/>
        </p:nvSpPr>
        <p:spPr>
          <a:xfrm>
            <a:off x="770760" y="1131480"/>
            <a:ext cx="3382560" cy="576000"/>
          </a:xfrm>
          <a:custGeom>
            <a:avLst/>
            <a:gdLst/>
            <a:ahLst/>
            <a:rect l="l" t="t" r="r" b="b"/>
            <a:pathLst>
              <a:path w="4031828" h="720080">
                <a:moveTo>
                  <a:pt x="0" y="120016"/>
                </a:moveTo>
                <a:cubicBezTo>
                  <a:pt x="0" y="88186"/>
                  <a:pt x="12645" y="57659"/>
                  <a:pt x="35152" y="35152"/>
                </a:cubicBezTo>
                <a:cubicBezTo>
                  <a:pt x="57659" y="12645"/>
                  <a:pt x="88186" y="0"/>
                  <a:pt x="120016" y="0"/>
                </a:cubicBezTo>
                <a:lnTo>
                  <a:pt x="3911812" y="0"/>
                </a:lnTo>
                <a:cubicBezTo>
                  <a:pt x="3943642" y="0"/>
                  <a:pt x="3974169" y="12645"/>
                  <a:pt x="3996676" y="35152"/>
                </a:cubicBezTo>
                <a:cubicBezTo>
                  <a:pt x="4019183" y="57659"/>
                  <a:pt x="4031828" y="88186"/>
                  <a:pt x="4031828" y="120016"/>
                </a:cubicBezTo>
                <a:lnTo>
                  <a:pt x="4031828" y="600064"/>
                </a:lnTo>
                <a:cubicBezTo>
                  <a:pt x="4031828" y="631894"/>
                  <a:pt x="4019183" y="662421"/>
                  <a:pt x="3996676" y="684928"/>
                </a:cubicBezTo>
                <a:cubicBezTo>
                  <a:pt x="3974169" y="707435"/>
                  <a:pt x="3943642" y="720080"/>
                  <a:pt x="3911812" y="720080"/>
                </a:cubicBezTo>
                <a:lnTo>
                  <a:pt x="120016" y="720080"/>
                </a:lnTo>
                <a:cubicBezTo>
                  <a:pt x="88186" y="720080"/>
                  <a:pt x="57659" y="707435"/>
                  <a:pt x="35152" y="684928"/>
                </a:cubicBezTo>
                <a:cubicBezTo>
                  <a:pt x="12645" y="662421"/>
                  <a:pt x="0" y="631894"/>
                  <a:pt x="0" y="600064"/>
                </a:cubicBezTo>
                <a:lnTo>
                  <a:pt x="0" y="12001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182880" rIns="90000" tIns="91440" bIns="45000"/>
          <a:p>
            <a:pPr>
              <a:lnSpc>
                <a:spcPct val="100000"/>
              </a:lnSpc>
            </a:pPr>
            <a:r>
              <a:rPr b="1" lang="pl-PL" sz="1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Signika - Bold"/>
              </a:rPr>
              <a:t>PONAD 3 700 NOWYCH </a:t>
            </a:r>
            <a:endParaRPr/>
          </a:p>
          <a:p>
            <a:pPr>
              <a:lnSpc>
                <a:spcPct val="100000"/>
              </a:lnSpc>
            </a:pPr>
            <a:r>
              <a:rPr b="1" lang="pl-PL" sz="1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Signika - Bold"/>
              </a:rPr>
              <a:t>ZACHOROWAŃ </a:t>
            </a:r>
            <a:r>
              <a:rPr lang="pl-PL" sz="1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Signika - Bold"/>
              </a:rPr>
              <a:t>ROCZNIE</a:t>
            </a:r>
            <a:endParaRPr/>
          </a:p>
        </p:txBody>
      </p:sp>
      <p:sp>
        <p:nvSpPr>
          <p:cNvPr id="114" name="CustomShape 8"/>
          <p:cNvSpPr/>
          <p:nvPr/>
        </p:nvSpPr>
        <p:spPr>
          <a:xfrm>
            <a:off x="5436000" y="3489840"/>
            <a:ext cx="3744720" cy="9363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182880" rIns="90000" tIns="91440" bIns="45000"/>
          <a:p>
            <a:pPr>
              <a:lnSpc>
                <a:spcPct val="100000"/>
              </a:lnSpc>
            </a:pPr>
            <a:r>
              <a:rPr lang="pl-PL" sz="1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Signika - Bold"/>
              </a:rPr>
              <a:t>JEDEN Z </a:t>
            </a:r>
            <a:r>
              <a:rPr b="1" lang="pl-PL" sz="1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Signika - Bold"/>
              </a:rPr>
              <a:t>NAJCZĘSTSZYCH NOWOTWORÓW WŚRÓD NASTOLATKÓW I MŁODYCH DOROSŁYCH</a:t>
            </a:r>
            <a:endParaRPr/>
          </a:p>
        </p:txBody>
      </p:sp>
      <p:sp>
        <p:nvSpPr>
          <p:cNvPr id="115" name="CustomShape 9"/>
          <p:cNvSpPr/>
          <p:nvPr/>
        </p:nvSpPr>
        <p:spPr>
          <a:xfrm>
            <a:off x="684000" y="3650760"/>
            <a:ext cx="2447640" cy="64908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182880" rIns="90000" tIns="91440" bIns="45000"/>
          <a:p>
            <a:pPr>
              <a:lnSpc>
                <a:spcPct val="100000"/>
              </a:lnSpc>
            </a:pPr>
            <a:r>
              <a:rPr lang="pl-PL" sz="1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Signika - Bold"/>
              </a:rPr>
              <a:t>CZERNIAK TO </a:t>
            </a:r>
            <a:r>
              <a:rPr b="1" lang="pl-PL" sz="1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Signika - Bold"/>
              </a:rPr>
              <a:t>TYLKO 6% NOWOTWORÓW SKÓRY</a:t>
            </a:r>
            <a:endParaRPr/>
          </a:p>
        </p:txBody>
      </p:sp>
      <p:sp>
        <p:nvSpPr>
          <p:cNvPr id="116" name="CustomShape 10"/>
          <p:cNvSpPr/>
          <p:nvPr/>
        </p:nvSpPr>
        <p:spPr>
          <a:xfrm>
            <a:off x="1143360" y="2427840"/>
            <a:ext cx="3311280" cy="64728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182880" rIns="90000" tIns="91440" bIns="45000"/>
          <a:p>
            <a:pPr>
              <a:lnSpc>
                <a:spcPct val="100000"/>
              </a:lnSpc>
            </a:pPr>
            <a:r>
              <a:rPr lang="pl-PL" sz="1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Signika - Bold"/>
              </a:rPr>
              <a:t>LICZBA ZACHOROWAŃ </a:t>
            </a:r>
            <a:endParaRPr/>
          </a:p>
          <a:p>
            <a:pPr>
              <a:lnSpc>
                <a:spcPct val="100000"/>
              </a:lnSpc>
            </a:pPr>
            <a:r>
              <a:rPr b="1" lang="pl-PL" sz="1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Signika - Bold"/>
              </a:rPr>
              <a:t>PODWAJA SIĘ CO 10 LAT</a:t>
            </a:r>
            <a:endParaRPr/>
          </a:p>
        </p:txBody>
      </p:sp>
      <p:sp>
        <p:nvSpPr>
          <p:cNvPr id="117" name="CustomShape 11"/>
          <p:cNvSpPr/>
          <p:nvPr/>
        </p:nvSpPr>
        <p:spPr>
          <a:xfrm flipV="1">
            <a:off x="1600560" y="2715120"/>
            <a:ext cx="2467080" cy="251640"/>
          </a:xfrm>
          <a:prstGeom prst="bentConnector3">
            <a:avLst>
              <a:gd name="adj1" fmla="val 62019"/>
            </a:avLst>
          </a:prstGeom>
          <a:noFill/>
          <a:ln>
            <a:solidFill>
              <a:srgbClr val="e7ae16"/>
            </a:solidFill>
            <a:round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CustomShape 12"/>
          <p:cNvSpPr/>
          <p:nvPr/>
        </p:nvSpPr>
        <p:spPr>
          <a:xfrm>
            <a:off x="1159560" y="1671840"/>
            <a:ext cx="2187720" cy="395280"/>
          </a:xfrm>
          <a:prstGeom prst="bentConnector3">
            <a:avLst>
              <a:gd name="adj1" fmla="val 71835"/>
            </a:avLst>
          </a:prstGeom>
          <a:noFill/>
          <a:ln>
            <a:solidFill>
              <a:srgbClr val="e7ae16"/>
            </a:solidFill>
            <a:round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CustomShape 13"/>
          <p:cNvSpPr/>
          <p:nvPr/>
        </p:nvSpPr>
        <p:spPr>
          <a:xfrm flipV="1">
            <a:off x="1103040" y="3435120"/>
            <a:ext cx="2676240" cy="791640"/>
          </a:xfrm>
          <a:prstGeom prst="bentConnector3">
            <a:avLst>
              <a:gd name="adj1" fmla="val 61387"/>
            </a:avLst>
          </a:prstGeom>
          <a:noFill/>
          <a:ln>
            <a:solidFill>
              <a:srgbClr val="e7ae16"/>
            </a:solidFill>
            <a:round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CustomShape 14"/>
          <p:cNvSpPr/>
          <p:nvPr/>
        </p:nvSpPr>
        <p:spPr>
          <a:xfrm flipV="1" rot="10800000">
            <a:off x="7061760" y="2174400"/>
            <a:ext cx="2448000" cy="467640"/>
          </a:xfrm>
          <a:prstGeom prst="bentConnector3">
            <a:avLst>
              <a:gd name="adj1" fmla="val 79273"/>
            </a:avLst>
          </a:prstGeom>
          <a:noFill/>
          <a:ln>
            <a:solidFill>
              <a:srgbClr val="e7ae16"/>
            </a:solidFill>
            <a:round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CustomShape 15"/>
          <p:cNvSpPr/>
          <p:nvPr/>
        </p:nvSpPr>
        <p:spPr>
          <a:xfrm rot="10800000">
            <a:off x="7992360" y="4101840"/>
            <a:ext cx="3095640" cy="539640"/>
          </a:xfrm>
          <a:prstGeom prst="bentConnector3">
            <a:avLst>
              <a:gd name="adj1" fmla="val 79536"/>
            </a:avLst>
          </a:prstGeom>
          <a:noFill/>
          <a:ln>
            <a:solidFill>
              <a:srgbClr val="e7ae16"/>
            </a:solidFill>
            <a:round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CustomShape 16"/>
          <p:cNvSpPr/>
          <p:nvPr/>
        </p:nvSpPr>
        <p:spPr>
          <a:xfrm flipV="1" rot="10800000">
            <a:off x="7092360" y="2949120"/>
            <a:ext cx="1872000" cy="197640"/>
          </a:xfrm>
          <a:prstGeom prst="bentConnector3">
            <a:avLst>
              <a:gd name="adj1" fmla="val 73760"/>
            </a:avLst>
          </a:prstGeom>
          <a:noFill/>
          <a:ln>
            <a:solidFill>
              <a:srgbClr val="e7ae16"/>
            </a:solidFill>
            <a:round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CustomShape 17"/>
          <p:cNvSpPr/>
          <p:nvPr/>
        </p:nvSpPr>
        <p:spPr>
          <a:xfrm>
            <a:off x="4930200" y="1204920"/>
            <a:ext cx="3855960" cy="574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182880" rIns="90000" tIns="91440" bIns="45000"/>
          <a:p>
            <a:pPr>
              <a:lnSpc>
                <a:spcPct val="100000"/>
              </a:lnSpc>
            </a:pPr>
            <a:r>
              <a:rPr lang="pl-PL" sz="1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Signika - Bold"/>
              </a:rPr>
              <a:t>ŚREDNI CZAS </a:t>
            </a:r>
            <a:r>
              <a:rPr b="1" lang="pl-PL" sz="1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Signika - Bold"/>
              </a:rPr>
              <a:t>PRZEŻYCIA OD MOMENTU </a:t>
            </a:r>
            <a:endParaRPr/>
          </a:p>
          <a:p>
            <a:pPr>
              <a:lnSpc>
                <a:spcPct val="100000"/>
              </a:lnSpc>
            </a:pPr>
            <a:r>
              <a:rPr b="1" lang="pl-PL" sz="1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Signika - Bold"/>
              </a:rPr>
              <a:t>DIAGNOZY PRZERZUTÓW - &gt;12 MIESIĘCY</a:t>
            </a:r>
            <a:endParaRPr/>
          </a:p>
        </p:txBody>
      </p:sp>
    </p:spTree>
  </p:cSld>
  <p:timing>
    <p:tnLst>
      <p:par>
        <p:cTn id="58" dur="indefinite" restart="never" nodeType="tmRoot">
          <p:childTnLst>
            <p:seq>
              <p:cTn id="59" dur="indefinite" nodeType="mainSeq"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with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nodeType="with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8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2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3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7668360" y="-582120"/>
            <a:ext cx="6584400" cy="64216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2"/>
          <p:cNvSpPr/>
          <p:nvPr/>
        </p:nvSpPr>
        <p:spPr>
          <a:xfrm>
            <a:off x="2088360" y="187560"/>
            <a:ext cx="5111640" cy="5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90000" tIns="91440" bIns="45000"/>
          <a:p>
            <a:pPr marL="265320" indent="-264960">
              <a:lnSpc>
                <a:spcPct val="100000"/>
              </a:lnSpc>
            </a:pPr>
            <a:r>
              <a:rPr b="1" lang="pl-PL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KTO JEST W GRUPIE RYZYKA?</a:t>
            </a:r>
            <a:endParaRPr/>
          </a:p>
        </p:txBody>
      </p:sp>
      <p:sp>
        <p:nvSpPr>
          <p:cNvPr id="126" name="CustomShape 3"/>
          <p:cNvSpPr/>
          <p:nvPr/>
        </p:nvSpPr>
        <p:spPr>
          <a:xfrm>
            <a:off x="553680" y="394200"/>
            <a:ext cx="234720" cy="2347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4"/>
          <p:cNvSpPr/>
          <p:nvPr/>
        </p:nvSpPr>
        <p:spPr>
          <a:xfrm>
            <a:off x="946800" y="354960"/>
            <a:ext cx="312480" cy="31248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5"/>
          <p:cNvSpPr/>
          <p:nvPr/>
        </p:nvSpPr>
        <p:spPr>
          <a:xfrm>
            <a:off x="1403640" y="320760"/>
            <a:ext cx="378360" cy="3783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9" name="Obraz 3" descr=""/>
          <p:cNvPicPr/>
          <p:nvPr/>
        </p:nvPicPr>
        <p:blipFill>
          <a:blip r:embed="rId1"/>
          <a:srcRect l="-573" t="0" r="-434" b="13171"/>
          <a:stretch/>
        </p:blipFill>
        <p:spPr>
          <a:xfrm>
            <a:off x="1852560" y="2715840"/>
            <a:ext cx="4527360" cy="2427480"/>
          </a:xfrm>
          <a:prstGeom prst="rect">
            <a:avLst/>
          </a:prstGeom>
          <a:ln>
            <a:noFill/>
          </a:ln>
        </p:spPr>
      </p:pic>
      <p:sp>
        <p:nvSpPr>
          <p:cNvPr id="130" name="TextShape 6"/>
          <p:cNvSpPr txBox="1"/>
          <p:nvPr/>
        </p:nvSpPr>
        <p:spPr>
          <a:xfrm>
            <a:off x="2216160" y="915480"/>
            <a:ext cx="4983480" cy="431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65320" indent="-264960">
              <a:lnSpc>
                <a:spcPct val="100000"/>
              </a:lnSpc>
            </a:pPr>
            <a:r>
              <a:rPr lang="pl-PL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NA ROZWÓJ CZERNIAKA NAJBARDZIEJ NARAŻONE SĄ OSOBY:</a:t>
            </a:r>
            <a:endParaRPr/>
          </a:p>
          <a:p>
            <a:pPr marL="265320" indent="-264960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1" name="CustomShape 7"/>
          <p:cNvSpPr/>
          <p:nvPr/>
        </p:nvSpPr>
        <p:spPr>
          <a:xfrm>
            <a:off x="565200" y="4659840"/>
            <a:ext cx="8157960" cy="64728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182880" rIns="90000" tIns="91440" bIns="45000"/>
          <a:p>
            <a:pPr algn="ctr">
              <a:lnSpc>
                <a:spcPct val="100000"/>
              </a:lnSpc>
            </a:pPr>
            <a:r>
              <a:rPr lang="pl-PL" sz="1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Signika - Bold"/>
              </a:rPr>
              <a:t>TE OSOBY POWINNY BEZWZGLĘDNIE UNIKAĆ SŁOŃCA I CAŁKOWICIE ZREZYGNOWAĆ Z SOLARIUM</a:t>
            </a:r>
            <a:endParaRPr/>
          </a:p>
        </p:txBody>
      </p:sp>
      <p:sp>
        <p:nvSpPr>
          <p:cNvPr id="132" name="CustomShape 8"/>
          <p:cNvSpPr/>
          <p:nvPr/>
        </p:nvSpPr>
        <p:spPr>
          <a:xfrm>
            <a:off x="-272880" y="2683440"/>
            <a:ext cx="2124720" cy="50292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182880" rIns="90000" tIns="91440" bIns="45000" anchor="ctr"/>
          <a:p>
            <a:pPr algn="r">
              <a:lnSpc>
                <a:spcPct val="100000"/>
              </a:lnSpc>
            </a:pPr>
            <a:r>
              <a:rPr lang="pl-PL" sz="1200" spc="-1" strike="noStrike">
                <a:solidFill>
                  <a:srgbClr val="e7ae16"/>
                </a:solidFill>
                <a:uFill>
                  <a:solidFill>
                    <a:srgbClr val="ffffff"/>
                  </a:solidFill>
                </a:uFill>
                <a:latin typeface="Signika - Bold"/>
              </a:rPr>
              <a:t>O JASNYCH I RUDYCH </a:t>
            </a:r>
            <a:r>
              <a:rPr lang="pl-PL" sz="1200" spc="-1" strike="noStrike">
                <a:solidFill>
                  <a:srgbClr val="e7ae16"/>
                </a:solidFill>
                <a:uFill>
                  <a:solidFill>
                    <a:srgbClr val="ffffff"/>
                  </a:solidFill>
                </a:uFill>
                <a:latin typeface="Signika - Bold"/>
              </a:rPr>
              <a:t>
</a:t>
            </a:r>
            <a:r>
              <a:rPr lang="pl-PL" sz="1200" spc="-1" strike="noStrike">
                <a:solidFill>
                  <a:srgbClr val="e7ae16"/>
                </a:solidFill>
                <a:uFill>
                  <a:solidFill>
                    <a:srgbClr val="ffffff"/>
                  </a:solidFill>
                </a:uFill>
                <a:latin typeface="Signika - Bold"/>
              </a:rPr>
              <a:t>WŁOSACH</a:t>
            </a:r>
            <a:endParaRPr/>
          </a:p>
        </p:txBody>
      </p:sp>
      <p:sp>
        <p:nvSpPr>
          <p:cNvPr id="133" name="CustomShape 9"/>
          <p:cNvSpPr/>
          <p:nvPr/>
        </p:nvSpPr>
        <p:spPr>
          <a:xfrm>
            <a:off x="288000" y="3186720"/>
            <a:ext cx="1979280" cy="130320"/>
          </a:xfrm>
          <a:prstGeom prst="bentConnector3">
            <a:avLst>
              <a:gd name="adj1" fmla="val 79128"/>
            </a:avLst>
          </a:prstGeom>
          <a:noFill/>
          <a:ln>
            <a:solidFill>
              <a:schemeClr val="bg1">
                <a:lumMod val="50000"/>
              </a:schemeClr>
            </a:solidFill>
            <a:round/>
            <a:tailEnd len="lg" type="oval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4" name="CustomShape 10"/>
          <p:cNvSpPr/>
          <p:nvPr/>
        </p:nvSpPr>
        <p:spPr>
          <a:xfrm>
            <a:off x="288000" y="1945080"/>
            <a:ext cx="1800000" cy="5043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182880" rIns="90000" tIns="91440" bIns="45000" anchor="ctr"/>
          <a:p>
            <a:pPr algn="r">
              <a:lnSpc>
                <a:spcPct val="100000"/>
              </a:lnSpc>
            </a:pPr>
            <a:r>
              <a:rPr lang="pl-PL" sz="1200" spc="-1" strike="noStrike">
                <a:solidFill>
                  <a:srgbClr val="e7ae16"/>
                </a:solidFill>
                <a:uFill>
                  <a:solidFill>
                    <a:srgbClr val="ffffff"/>
                  </a:solidFill>
                </a:uFill>
                <a:latin typeface="Signika - Bold"/>
              </a:rPr>
              <a:t>O JASNYCH OCZACH</a:t>
            </a:r>
            <a:endParaRPr/>
          </a:p>
        </p:txBody>
      </p:sp>
      <p:sp>
        <p:nvSpPr>
          <p:cNvPr id="135" name="CustomShape 11"/>
          <p:cNvSpPr/>
          <p:nvPr/>
        </p:nvSpPr>
        <p:spPr>
          <a:xfrm>
            <a:off x="565200" y="2337480"/>
            <a:ext cx="2062440" cy="447120"/>
          </a:xfrm>
          <a:prstGeom prst="bentConnector3">
            <a:avLst>
              <a:gd name="adj1" fmla="val 67972"/>
            </a:avLst>
          </a:prstGeom>
          <a:noFill/>
          <a:ln>
            <a:solidFill>
              <a:schemeClr val="bg1">
                <a:lumMod val="50000"/>
              </a:schemeClr>
            </a:solidFill>
            <a:round/>
            <a:tailEnd len="lg" type="oval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6" name="CustomShape 12"/>
          <p:cNvSpPr/>
          <p:nvPr/>
        </p:nvSpPr>
        <p:spPr>
          <a:xfrm>
            <a:off x="946800" y="1454400"/>
            <a:ext cx="2195280" cy="5043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182880" rIns="90000" tIns="91440" bIns="45000" anchor="ctr"/>
          <a:p>
            <a:pPr algn="r">
              <a:lnSpc>
                <a:spcPct val="100000"/>
              </a:lnSpc>
            </a:pPr>
            <a:r>
              <a:rPr lang="pl-PL" sz="1200" spc="-1" strike="noStrike">
                <a:solidFill>
                  <a:srgbClr val="e7ae16"/>
                </a:solidFill>
                <a:uFill>
                  <a:solidFill>
                    <a:srgbClr val="ffffff"/>
                  </a:solidFill>
                </a:uFill>
                <a:latin typeface="Signika - Bold"/>
              </a:rPr>
              <a:t>O JASNEJ LUB BARDZO JASNEJ CERZE</a:t>
            </a:r>
            <a:endParaRPr/>
          </a:p>
        </p:txBody>
      </p:sp>
      <p:sp>
        <p:nvSpPr>
          <p:cNvPr id="137" name="CustomShape 13"/>
          <p:cNvSpPr/>
          <p:nvPr/>
        </p:nvSpPr>
        <p:spPr>
          <a:xfrm>
            <a:off x="1593000" y="1944000"/>
            <a:ext cx="1548720" cy="1131480"/>
          </a:xfrm>
          <a:prstGeom prst="bentConnector3">
            <a:avLst>
              <a:gd name="adj1" fmla="val 89350"/>
            </a:avLst>
          </a:prstGeom>
          <a:noFill/>
          <a:ln>
            <a:solidFill>
              <a:schemeClr val="bg1">
                <a:lumMod val="50000"/>
              </a:schemeClr>
            </a:solidFill>
            <a:round/>
            <a:tailEnd len="lg" type="oval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8" name="CustomShape 14"/>
          <p:cNvSpPr/>
          <p:nvPr/>
        </p:nvSpPr>
        <p:spPr>
          <a:xfrm>
            <a:off x="5190840" y="1400040"/>
            <a:ext cx="2405160" cy="5043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182880" rIns="90000" tIns="91440" bIns="45000" anchor="ctr"/>
          <a:p>
            <a:pPr>
              <a:lnSpc>
                <a:spcPct val="100000"/>
              </a:lnSpc>
            </a:pPr>
            <a:r>
              <a:rPr lang="pl-PL" sz="1200" spc="-1" strike="noStrike">
                <a:solidFill>
                  <a:srgbClr val="e7ae16"/>
                </a:solidFill>
                <a:uFill>
                  <a:solidFill>
                    <a:srgbClr val="ffffff"/>
                  </a:solidFill>
                </a:uFill>
                <a:latin typeface="Signika - Bold"/>
              </a:rPr>
              <a:t>ŁATWO ULEGAJĄCE POPARZENIOM SŁONECZNYM</a:t>
            </a:r>
            <a:endParaRPr/>
          </a:p>
        </p:txBody>
      </p:sp>
      <p:sp>
        <p:nvSpPr>
          <p:cNvPr id="139" name="CustomShape 15"/>
          <p:cNvSpPr/>
          <p:nvPr/>
        </p:nvSpPr>
        <p:spPr>
          <a:xfrm flipV="1" rot="10800000">
            <a:off x="7273440" y="3075120"/>
            <a:ext cx="2197080" cy="1170360"/>
          </a:xfrm>
          <a:prstGeom prst="bentConnector3">
            <a:avLst>
              <a:gd name="adj1" fmla="val 85242"/>
            </a:avLst>
          </a:prstGeom>
          <a:noFill/>
          <a:ln>
            <a:solidFill>
              <a:schemeClr val="bg1">
                <a:lumMod val="50000"/>
              </a:schemeClr>
            </a:solidFill>
            <a:round/>
            <a:tailEnd len="lg" type="oval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0" name="CustomShape 16"/>
          <p:cNvSpPr/>
          <p:nvPr/>
        </p:nvSpPr>
        <p:spPr>
          <a:xfrm>
            <a:off x="6400080" y="2021760"/>
            <a:ext cx="2322720" cy="50292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182880" rIns="90000" tIns="91440" bIns="45000" anchor="ctr"/>
          <a:p>
            <a:pPr>
              <a:lnSpc>
                <a:spcPct val="100000"/>
              </a:lnSpc>
            </a:pPr>
            <a:r>
              <a:rPr lang="pl-PL" sz="1200" spc="-1" strike="noStrike">
                <a:solidFill>
                  <a:srgbClr val="e7ae16"/>
                </a:solidFill>
                <a:uFill>
                  <a:solidFill>
                    <a:srgbClr val="ffffff"/>
                  </a:solidFill>
                </a:uFill>
                <a:latin typeface="Signika - Bold"/>
              </a:rPr>
              <a:t>OPALAJĄCE SIĘ  Z TRUDEM LUB W OGÓLE</a:t>
            </a:r>
            <a:endParaRPr/>
          </a:p>
        </p:txBody>
      </p:sp>
      <p:sp>
        <p:nvSpPr>
          <p:cNvPr id="141" name="CustomShape 17"/>
          <p:cNvSpPr/>
          <p:nvPr/>
        </p:nvSpPr>
        <p:spPr>
          <a:xfrm flipV="1" rot="10800000">
            <a:off x="8470440" y="3012120"/>
            <a:ext cx="2395440" cy="486720"/>
          </a:xfrm>
          <a:prstGeom prst="bentConnector3">
            <a:avLst>
              <a:gd name="adj1" fmla="val 78539"/>
            </a:avLst>
          </a:prstGeom>
          <a:noFill/>
          <a:ln>
            <a:solidFill>
              <a:schemeClr val="bg1">
                <a:lumMod val="50000"/>
              </a:schemeClr>
            </a:solidFill>
            <a:round/>
            <a:tailEnd len="lg" type="oval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2" name="CustomShape 18"/>
          <p:cNvSpPr/>
          <p:nvPr/>
        </p:nvSpPr>
        <p:spPr>
          <a:xfrm>
            <a:off x="3725640" y="2056320"/>
            <a:ext cx="1980000" cy="5043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182880" rIns="90000" tIns="91440" bIns="45000" anchor="ctr"/>
          <a:p>
            <a:pPr>
              <a:lnSpc>
                <a:spcPct val="100000"/>
              </a:lnSpc>
            </a:pPr>
            <a:r>
              <a:rPr lang="pl-PL" sz="1200" spc="-1" strike="noStrike">
                <a:solidFill>
                  <a:srgbClr val="e7ae16"/>
                </a:solidFill>
                <a:uFill>
                  <a:solidFill>
                    <a:srgbClr val="ffffff"/>
                  </a:solidFill>
                </a:uFill>
                <a:latin typeface="Signika - Bold"/>
              </a:rPr>
              <a:t>SŁABO TOLERUJĄCE SŁOŃCE</a:t>
            </a:r>
            <a:endParaRPr/>
          </a:p>
        </p:txBody>
      </p:sp>
      <p:sp>
        <p:nvSpPr>
          <p:cNvPr id="143" name="CustomShape 19"/>
          <p:cNvSpPr/>
          <p:nvPr/>
        </p:nvSpPr>
        <p:spPr>
          <a:xfrm flipV="1" rot="10800000">
            <a:off x="5076000" y="3186000"/>
            <a:ext cx="1057680" cy="661320"/>
          </a:xfrm>
          <a:prstGeom prst="bentConnector3">
            <a:avLst>
              <a:gd name="adj1" fmla="val 112297"/>
            </a:avLst>
          </a:prstGeom>
          <a:noFill/>
          <a:ln>
            <a:solidFill>
              <a:schemeClr val="bg1">
                <a:lumMod val="50000"/>
              </a:schemeClr>
            </a:solidFill>
            <a:round/>
            <a:tailEnd len="lg" type="oval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4" name="CustomShape 20"/>
          <p:cNvSpPr/>
          <p:nvPr/>
        </p:nvSpPr>
        <p:spPr>
          <a:xfrm>
            <a:off x="6660360" y="3003840"/>
            <a:ext cx="2160000" cy="61092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182880" rIns="90000" tIns="91440" bIns="45000" anchor="ctr"/>
          <a:p>
            <a:pPr>
              <a:lnSpc>
                <a:spcPct val="100000"/>
              </a:lnSpc>
            </a:pPr>
            <a:r>
              <a:rPr lang="pl-PL" sz="1200" spc="-1" strike="noStrike">
                <a:solidFill>
                  <a:srgbClr val="e7ae16"/>
                </a:solidFill>
                <a:uFill>
                  <a:solidFill>
                    <a:srgbClr val="ffffff"/>
                  </a:solidFill>
                </a:uFill>
                <a:latin typeface="Signika - Bold"/>
              </a:rPr>
              <a:t>U KTÓRYCH W RODZINIE WYSTĘPOWAŁ CZERNIAK </a:t>
            </a:r>
            <a:endParaRPr/>
          </a:p>
        </p:txBody>
      </p:sp>
      <p:sp>
        <p:nvSpPr>
          <p:cNvPr id="145" name="CustomShape 21"/>
          <p:cNvSpPr/>
          <p:nvPr/>
        </p:nvSpPr>
        <p:spPr>
          <a:xfrm rot="10800000">
            <a:off x="8966520" y="3579840"/>
            <a:ext cx="3386160" cy="288720"/>
          </a:xfrm>
          <a:prstGeom prst="bentConnector3">
            <a:avLst>
              <a:gd name="adj1" fmla="val 65812"/>
            </a:avLst>
          </a:prstGeom>
          <a:noFill/>
          <a:ln>
            <a:solidFill>
              <a:schemeClr val="bg1">
                <a:lumMod val="50000"/>
              </a:schemeClr>
            </a:solidFill>
            <a:round/>
            <a:tailEnd len="lg" type="oval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6" name="CustomShape 22"/>
          <p:cNvSpPr/>
          <p:nvPr/>
        </p:nvSpPr>
        <p:spPr>
          <a:xfrm>
            <a:off x="3384000" y="1347480"/>
            <a:ext cx="1800000" cy="50292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182880" rIns="90000" tIns="91440" bIns="45000" anchor="ctr"/>
          <a:p>
            <a:pPr>
              <a:lnSpc>
                <a:spcPct val="100000"/>
              </a:lnSpc>
            </a:pPr>
            <a:r>
              <a:rPr lang="pl-PL" sz="1200" spc="-1" strike="noStrike">
                <a:solidFill>
                  <a:srgbClr val="e7ae16"/>
                </a:solidFill>
                <a:uFill>
                  <a:solidFill>
                    <a:srgbClr val="ffffff"/>
                  </a:solidFill>
                </a:uFill>
                <a:latin typeface="Signika - Bold"/>
              </a:rPr>
              <a:t>Z PIEGAMI I/LUB ZNAMIONAMI</a:t>
            </a:r>
            <a:endParaRPr/>
          </a:p>
        </p:txBody>
      </p:sp>
      <p:sp>
        <p:nvSpPr>
          <p:cNvPr id="147" name="CustomShape 23"/>
          <p:cNvSpPr/>
          <p:nvPr/>
        </p:nvSpPr>
        <p:spPr>
          <a:xfrm flipV="1" rot="10800000">
            <a:off x="4716000" y="2784960"/>
            <a:ext cx="1223640" cy="933840"/>
          </a:xfrm>
          <a:prstGeom prst="bentConnector3">
            <a:avLst>
              <a:gd name="adj1" fmla="val 89704"/>
            </a:avLst>
          </a:prstGeom>
          <a:noFill/>
          <a:ln>
            <a:solidFill>
              <a:schemeClr val="bg1">
                <a:lumMod val="50000"/>
              </a:schemeClr>
            </a:solidFill>
            <a:round/>
            <a:tailEnd len="lg" type="oval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</p:spTree>
  </p:cSld>
  <p:timing>
    <p:tnLst>
      <p:par>
        <p:cTn id="135" dur="indefinite" restart="never" nodeType="tmRoot">
          <p:childTnLst>
            <p:seq>
              <p:cTn id="136" dur="indefinite" nodeType="mainSeq"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with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nodeType="with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5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6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0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4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8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2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500"/>
                            </p:stCondLst>
                            <p:childTnLst>
                              <p:par>
                                <p:cTn id="164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6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000"/>
                            </p:stCondLst>
                            <p:childTnLst>
                              <p:par>
                                <p:cTn id="168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0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500"/>
                            </p:stCondLst>
                            <p:childTnLst>
                              <p:par>
                                <p:cTn id="172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4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000"/>
                            </p:stCondLst>
                            <p:childTnLst>
                              <p:par>
                                <p:cTn id="176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8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-36360" y="999360"/>
            <a:ext cx="9180000" cy="4143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CustomShape 2"/>
          <p:cNvSpPr/>
          <p:nvPr/>
        </p:nvSpPr>
        <p:spPr>
          <a:xfrm>
            <a:off x="2088360" y="324000"/>
            <a:ext cx="6876000" cy="5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90000" tIns="91440" bIns="45000"/>
          <a:p>
            <a:pPr marL="265320" indent="-264960">
              <a:lnSpc>
                <a:spcPct val="100000"/>
              </a:lnSpc>
            </a:pPr>
            <a:r>
              <a:rPr b="1" lang="pl-PL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CZĘŚCI CIAŁA, JAKIE WYSTAWIAMY NA SŁOŃCE</a:t>
            </a:r>
            <a:endParaRPr/>
          </a:p>
        </p:txBody>
      </p:sp>
      <p:sp>
        <p:nvSpPr>
          <p:cNvPr id="150" name="CustomShape 3"/>
          <p:cNvSpPr/>
          <p:nvPr/>
        </p:nvSpPr>
        <p:spPr>
          <a:xfrm>
            <a:off x="553680" y="394200"/>
            <a:ext cx="234720" cy="2347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CustomShape 4"/>
          <p:cNvSpPr/>
          <p:nvPr/>
        </p:nvSpPr>
        <p:spPr>
          <a:xfrm>
            <a:off x="946800" y="354960"/>
            <a:ext cx="312480" cy="31248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CustomShape 5"/>
          <p:cNvSpPr/>
          <p:nvPr/>
        </p:nvSpPr>
        <p:spPr>
          <a:xfrm>
            <a:off x="1403640" y="320760"/>
            <a:ext cx="378360" cy="3783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3" name="Picture 2" descr=""/>
          <p:cNvPicPr/>
          <p:nvPr/>
        </p:nvPicPr>
        <p:blipFill>
          <a:blip r:embed="rId1"/>
          <a:stretch/>
        </p:blipFill>
        <p:spPr>
          <a:xfrm>
            <a:off x="1103040" y="999360"/>
            <a:ext cx="7083360" cy="4143600"/>
          </a:xfrm>
          <a:prstGeom prst="rect">
            <a:avLst/>
          </a:prstGeom>
          <a:ln>
            <a:noFill/>
          </a:ln>
        </p:spPr>
      </p:pic>
      <p:sp>
        <p:nvSpPr>
          <p:cNvPr id="154" name="CustomShape 6"/>
          <p:cNvSpPr/>
          <p:nvPr/>
        </p:nvSpPr>
        <p:spPr>
          <a:xfrm>
            <a:off x="1341000" y="987480"/>
            <a:ext cx="113652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pl-PL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NARTY WODNE</a:t>
            </a:r>
            <a:endParaRPr/>
          </a:p>
        </p:txBody>
      </p:sp>
      <p:sp>
        <p:nvSpPr>
          <p:cNvPr id="155" name="CustomShape 7"/>
          <p:cNvSpPr/>
          <p:nvPr/>
        </p:nvSpPr>
        <p:spPr>
          <a:xfrm>
            <a:off x="2336760" y="1275480"/>
            <a:ext cx="115344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pl-PL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ROWER GÓRSKI</a:t>
            </a:r>
            <a:endParaRPr/>
          </a:p>
        </p:txBody>
      </p:sp>
      <p:sp>
        <p:nvSpPr>
          <p:cNvPr id="156" name="CustomShape 8"/>
          <p:cNvSpPr/>
          <p:nvPr/>
        </p:nvSpPr>
        <p:spPr>
          <a:xfrm>
            <a:off x="5007600" y="1275480"/>
            <a:ext cx="5439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pl-PL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ROLKI</a:t>
            </a:r>
            <a:endParaRPr/>
          </a:p>
        </p:txBody>
      </p:sp>
      <p:sp>
        <p:nvSpPr>
          <p:cNvPr id="157" name="CustomShape 9"/>
          <p:cNvSpPr/>
          <p:nvPr/>
        </p:nvSpPr>
        <p:spPr>
          <a:xfrm>
            <a:off x="7343280" y="1275480"/>
            <a:ext cx="53784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pl-PL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TENIS</a:t>
            </a:r>
            <a:endParaRPr/>
          </a:p>
        </p:txBody>
      </p:sp>
      <p:sp>
        <p:nvSpPr>
          <p:cNvPr id="158" name="CustomShape 10"/>
          <p:cNvSpPr/>
          <p:nvPr/>
        </p:nvSpPr>
        <p:spPr>
          <a:xfrm>
            <a:off x="3454200" y="987480"/>
            <a:ext cx="10587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pl-PL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NURKOWANIE</a:t>
            </a:r>
            <a:endParaRPr/>
          </a:p>
        </p:txBody>
      </p:sp>
      <p:sp>
        <p:nvSpPr>
          <p:cNvPr id="159" name="CustomShape 11"/>
          <p:cNvSpPr/>
          <p:nvPr/>
        </p:nvSpPr>
        <p:spPr>
          <a:xfrm>
            <a:off x="5830560" y="987480"/>
            <a:ext cx="136692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pl-PL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PROGRAMOWANIE</a:t>
            </a:r>
            <a:endParaRPr/>
          </a:p>
          <a:p>
            <a:pPr algn="ctr">
              <a:lnSpc>
                <a:spcPct val="100000"/>
              </a:lnSpc>
            </a:pPr>
            <a:r>
              <a:rPr lang="pl-PL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KOMPUTEROWE</a:t>
            </a:r>
            <a:endParaRPr/>
          </a:p>
        </p:txBody>
      </p:sp>
    </p:spTree>
  </p:cSld>
  <p:timing>
    <p:tnLst>
      <p:par>
        <p:cTn id="179" dur="indefinite" restart="never" nodeType="tmRoot">
          <p:childTnLst>
            <p:seq>
              <p:cTn id="180" dur="indefinite" nodeType="mainSeq"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nodeType="with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5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6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0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Obraz 8" descr=""/>
          <p:cNvPicPr/>
          <p:nvPr/>
        </p:nvPicPr>
        <p:blipFill>
          <a:blip r:embed="rId1"/>
          <a:stretch/>
        </p:blipFill>
        <p:spPr>
          <a:xfrm>
            <a:off x="6864840" y="1729800"/>
            <a:ext cx="2278800" cy="3401640"/>
          </a:xfrm>
          <a:prstGeom prst="rect">
            <a:avLst/>
          </a:prstGeom>
          <a:ln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-1181520" y="2499840"/>
            <a:ext cx="6584400" cy="64216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2" name="TextShape 2"/>
          <p:cNvSpPr txBox="1"/>
          <p:nvPr/>
        </p:nvSpPr>
        <p:spPr>
          <a:xfrm>
            <a:off x="1047240" y="1290960"/>
            <a:ext cx="6982920" cy="3888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USUNIĘCIE </a:t>
            </a:r>
            <a:r>
              <a:rPr b="1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CZERNIAKA MIEJSCOWEGO</a:t>
            </a: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, KIEDY CHOROBA NIE JEST JESZCZE ZAAWANSOWANA POZWALA NA </a:t>
            </a:r>
            <a:r>
              <a:rPr b="1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WYLECZENIE PRAWIE 100% CHORYCH</a:t>
            </a:r>
            <a:r>
              <a:rPr b="1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
</a:t>
            </a:r>
            <a:r>
              <a:rPr b="1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
</a:t>
            </a: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DLATEGO WAŻNE JEST </a:t>
            </a:r>
            <a:r>
              <a:rPr b="1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SZYBKIE I PRAWIDŁOWE ROZPOZNANIE</a:t>
            </a:r>
            <a:endParaRPr/>
          </a:p>
          <a:p>
            <a:pPr>
              <a:lnSpc>
                <a:spcPct val="100000"/>
              </a:lnSpc>
            </a:pP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
</a:t>
            </a: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CZERNIAKA ŁATWO ZAUWAŻYĆ - ROZWIJA SIĘ NA SKÓRZE, A NIE WEWNĄTRZ ORGANIZMU </a:t>
            </a:r>
            <a:endParaRPr/>
          </a:p>
          <a:p>
            <a:pPr>
              <a:lnSpc>
                <a:spcPct val="100000"/>
              </a:lnSpc>
            </a:pP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
</a:t>
            </a: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CZERNIAKI MOGĄ RZADKO POJAWIĆ SIĘ TAKŻE </a:t>
            </a:r>
            <a:r>
              <a:rPr b="1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W OBRĘBIE UST, NOSA I GAŁKI OCZNEJ</a:t>
            </a:r>
            <a:endParaRPr/>
          </a:p>
          <a:p>
            <a:pPr>
              <a:lnSpc>
                <a:spcPct val="100000"/>
              </a:lnSpc>
            </a:pP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
</a:t>
            </a: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CZERNIAK MOŻE POJAWIĆ SIĘ W </a:t>
            </a:r>
            <a:r>
              <a:rPr b="1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KILKU MIEJSCACH NA CIELE</a:t>
            </a: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. JEDNO OGNISKO CHOROBY </a:t>
            </a: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
</a:t>
            </a:r>
            <a:r>
              <a:rPr b="1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NIE WYKLUCZA POJAWIANIA SIĘ KILKU INNYCH</a:t>
            </a:r>
            <a:endParaRPr/>
          </a:p>
          <a:p>
            <a:pPr>
              <a:lnSpc>
                <a:spcPct val="100000"/>
              </a:lnSpc>
            </a:pP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
</a:t>
            </a: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CZERNIAK TO NAJCZĘŚCIEJ </a:t>
            </a:r>
            <a:r>
              <a:rPr b="1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NOWA ZMIANA NA SKÓRZE</a:t>
            </a: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. </a:t>
            </a: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
</a:t>
            </a: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JEDNAK </a:t>
            </a:r>
            <a:r>
              <a:rPr b="1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CZEŚĆ ZWYKŁYCH ZNAMION MOŻE ZAMIENIĆ SIĘ W CZERNIAKA</a:t>
            </a:r>
            <a:endParaRPr/>
          </a:p>
        </p:txBody>
      </p:sp>
      <p:sp>
        <p:nvSpPr>
          <p:cNvPr id="163" name="CustomShape 3"/>
          <p:cNvSpPr/>
          <p:nvPr/>
        </p:nvSpPr>
        <p:spPr>
          <a:xfrm>
            <a:off x="2110680" y="187560"/>
            <a:ext cx="6371640" cy="5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90000" tIns="91440" bIns="45000"/>
          <a:p>
            <a:pPr marL="265320" indent="-264960">
              <a:lnSpc>
                <a:spcPct val="100000"/>
              </a:lnSpc>
            </a:pPr>
            <a:r>
              <a:rPr b="1" lang="pl-PL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WCZESNE WYKRYCIE RATUJE ŻYCIE</a:t>
            </a:r>
            <a:endParaRPr/>
          </a:p>
        </p:txBody>
      </p:sp>
      <p:sp>
        <p:nvSpPr>
          <p:cNvPr id="164" name="CustomShape 4"/>
          <p:cNvSpPr/>
          <p:nvPr/>
        </p:nvSpPr>
        <p:spPr>
          <a:xfrm>
            <a:off x="576000" y="394200"/>
            <a:ext cx="234720" cy="2347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CustomShape 5"/>
          <p:cNvSpPr/>
          <p:nvPr/>
        </p:nvSpPr>
        <p:spPr>
          <a:xfrm>
            <a:off x="969120" y="354960"/>
            <a:ext cx="312480" cy="31248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CustomShape 6"/>
          <p:cNvSpPr/>
          <p:nvPr/>
        </p:nvSpPr>
        <p:spPr>
          <a:xfrm>
            <a:off x="1426320" y="320760"/>
            <a:ext cx="378360" cy="3783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CustomShape 7"/>
          <p:cNvSpPr/>
          <p:nvPr/>
        </p:nvSpPr>
        <p:spPr>
          <a:xfrm>
            <a:off x="713880" y="1344240"/>
            <a:ext cx="194040" cy="19404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CustomShape 8"/>
          <p:cNvSpPr/>
          <p:nvPr/>
        </p:nvSpPr>
        <p:spPr>
          <a:xfrm>
            <a:off x="713880" y="1923840"/>
            <a:ext cx="194040" cy="19404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CustomShape 9"/>
          <p:cNvSpPr/>
          <p:nvPr/>
        </p:nvSpPr>
        <p:spPr>
          <a:xfrm>
            <a:off x="713880" y="2305440"/>
            <a:ext cx="194040" cy="19404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CustomShape 10"/>
          <p:cNvSpPr/>
          <p:nvPr/>
        </p:nvSpPr>
        <p:spPr>
          <a:xfrm>
            <a:off x="713880" y="2715840"/>
            <a:ext cx="194040" cy="19404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CustomShape 11"/>
          <p:cNvSpPr/>
          <p:nvPr/>
        </p:nvSpPr>
        <p:spPr>
          <a:xfrm>
            <a:off x="713880" y="3147840"/>
            <a:ext cx="194040" cy="19404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CustomShape 12"/>
          <p:cNvSpPr/>
          <p:nvPr/>
        </p:nvSpPr>
        <p:spPr>
          <a:xfrm>
            <a:off x="713880" y="3745440"/>
            <a:ext cx="194040" cy="19404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91" dur="indefinite" restart="never" nodeType="tmRoot">
          <p:childTnLst>
            <p:seq>
              <p:cTn id="192" dur="indefinite" nodeType="mainSeq"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nodeType="with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7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8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nodeType="withEffect" fill="hold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7668360" y="-582120"/>
            <a:ext cx="6584400" cy="64216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CustomShape 2"/>
          <p:cNvSpPr/>
          <p:nvPr/>
        </p:nvSpPr>
        <p:spPr>
          <a:xfrm>
            <a:off x="2110680" y="187560"/>
            <a:ext cx="6371640" cy="5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90000" tIns="91440" bIns="45000"/>
          <a:p>
            <a:pPr marL="265320" indent="-264960">
              <a:lnSpc>
                <a:spcPct val="100000"/>
              </a:lnSpc>
            </a:pPr>
            <a:r>
              <a:rPr b="1" lang="pl-PL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ABCDE CZERNIAKA</a:t>
            </a:r>
            <a:endParaRPr/>
          </a:p>
        </p:txBody>
      </p:sp>
      <p:sp>
        <p:nvSpPr>
          <p:cNvPr id="175" name="CustomShape 3"/>
          <p:cNvSpPr/>
          <p:nvPr/>
        </p:nvSpPr>
        <p:spPr>
          <a:xfrm>
            <a:off x="576000" y="394200"/>
            <a:ext cx="234720" cy="2347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CustomShape 4"/>
          <p:cNvSpPr/>
          <p:nvPr/>
        </p:nvSpPr>
        <p:spPr>
          <a:xfrm>
            <a:off x="969120" y="354960"/>
            <a:ext cx="312480" cy="31248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CustomShape 5"/>
          <p:cNvSpPr/>
          <p:nvPr/>
        </p:nvSpPr>
        <p:spPr>
          <a:xfrm>
            <a:off x="1426320" y="320760"/>
            <a:ext cx="378360" cy="3783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TextShape 6"/>
          <p:cNvSpPr txBox="1"/>
          <p:nvPr/>
        </p:nvSpPr>
        <p:spPr>
          <a:xfrm>
            <a:off x="467640" y="879480"/>
            <a:ext cx="8280000" cy="791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pl-PL" sz="1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Signika - Bold"/>
              </a:rPr>
              <a:t>CZERNIAKI MAJĄ WIELE CECH CHARAKTERYSTYCZNYCH, KTÓRE UŁATWIAJĄ ICH ROZPOZNANIE. POMAGA W TYM W TYM PROSTE </a:t>
            </a:r>
            <a:r>
              <a:rPr b="1" lang="pl-PL" sz="2000" spc="299" strike="noStrike">
                <a:solidFill>
                  <a:srgbClr val="e7ae16"/>
                </a:solidFill>
                <a:uFill>
                  <a:solidFill>
                    <a:srgbClr val="ffffff"/>
                  </a:solidFill>
                </a:uFill>
                <a:latin typeface="Signika - Bold"/>
              </a:rPr>
              <a:t>ABCDE</a:t>
            </a:r>
            <a:endParaRPr/>
          </a:p>
        </p:txBody>
      </p:sp>
      <p:sp>
        <p:nvSpPr>
          <p:cNvPr id="179" name="CustomShape 7"/>
          <p:cNvSpPr/>
          <p:nvPr/>
        </p:nvSpPr>
        <p:spPr>
          <a:xfrm>
            <a:off x="611280" y="1635480"/>
            <a:ext cx="3742920" cy="3312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182880" rIns="90000" tIns="91440" bIns="45000"/>
          <a:p>
            <a:pPr>
              <a:lnSpc>
                <a:spcPct val="100000"/>
              </a:lnSpc>
            </a:pPr>
            <a:r>
              <a:rPr lang="pl-PL" sz="1800" spc="-1" strike="noStrike">
                <a:solidFill>
                  <a:srgbClr val="e7ae16"/>
                </a:solidFill>
                <a:uFill>
                  <a:solidFill>
                    <a:srgbClr val="ffffff"/>
                  </a:solidFill>
                </a:uFill>
                <a:latin typeface="Signika - Bold"/>
              </a:rPr>
              <a:t>A </a:t>
            </a: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- ASYMETRIA NP. ZNAMIĘ „WYLEWAJĄCE” SIĘ NA JEDNĄ STRONĘ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 sz="1800" spc="-1" strike="noStrike">
                <a:solidFill>
                  <a:srgbClr val="e7ae16"/>
                </a:solidFill>
                <a:uFill>
                  <a:solidFill>
                    <a:srgbClr val="ffffff"/>
                  </a:solidFill>
                </a:uFill>
                <a:latin typeface="Signika - Bold"/>
              </a:rPr>
              <a:t>B</a:t>
            </a: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 - BRZEGI POSZARPANE, NIERÓWNOMIERNE, </a:t>
            </a:r>
            <a:endParaRPr/>
          </a:p>
          <a:p>
            <a:pPr>
              <a:lnSpc>
                <a:spcPct val="100000"/>
              </a:lnSpc>
            </a:pP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POSIADAJĄCE ZGRUBIENIA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 sz="1800" spc="-1" strike="noStrike">
                <a:solidFill>
                  <a:srgbClr val="e7ae16"/>
                </a:solidFill>
                <a:uFill>
                  <a:solidFill>
                    <a:srgbClr val="ffffff"/>
                  </a:solidFill>
                </a:uFill>
                <a:latin typeface="Signika - Bold"/>
              </a:rPr>
              <a:t>C </a:t>
            </a: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- CZERWONY, CZARNY, </a:t>
            </a:r>
            <a:endParaRPr/>
          </a:p>
          <a:p>
            <a:pPr>
              <a:lnSpc>
                <a:spcPct val="100000"/>
              </a:lnSpc>
            </a:pP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NIEJEDNOLITY KOLOR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 sz="1800" spc="-1" strike="noStrike">
                <a:solidFill>
                  <a:srgbClr val="e7ae16"/>
                </a:solidFill>
                <a:uFill>
                  <a:solidFill>
                    <a:srgbClr val="ffffff"/>
                  </a:solidFill>
                </a:uFill>
                <a:latin typeface="Signika - Bold"/>
              </a:rPr>
              <a:t>D </a:t>
            </a: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- DUŻY ROZMIAR, </a:t>
            </a:r>
            <a:endParaRPr/>
          </a:p>
          <a:p>
            <a:pPr>
              <a:lnSpc>
                <a:spcPct val="100000"/>
              </a:lnSpc>
            </a:pP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WIELKOŚĆ ZMIANY POWYŻEJ 6MM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 sz="1800" spc="-1" strike="noStrike">
                <a:solidFill>
                  <a:srgbClr val="e7ae16"/>
                </a:solidFill>
                <a:uFill>
                  <a:solidFill>
                    <a:srgbClr val="ffffff"/>
                  </a:solidFill>
                </a:uFill>
                <a:latin typeface="Signika - Bold"/>
              </a:rPr>
              <a:t>E </a:t>
            </a: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- EWOLUCJA, CZYLI POSTĘPUJĄCE ZMIANY ZACHODZĄCE W ZNAMIENIU</a:t>
            </a:r>
            <a:endParaRPr/>
          </a:p>
        </p:txBody>
      </p:sp>
      <p:pic>
        <p:nvPicPr>
          <p:cNvPr id="180" name="Picture 3" descr=""/>
          <p:cNvPicPr/>
          <p:nvPr/>
        </p:nvPicPr>
        <p:blipFill>
          <a:blip r:embed="rId1"/>
          <a:stretch/>
        </p:blipFill>
        <p:spPr>
          <a:xfrm>
            <a:off x="4955760" y="1326960"/>
            <a:ext cx="1127880" cy="1054080"/>
          </a:xfrm>
          <a:prstGeom prst="rect">
            <a:avLst/>
          </a:prstGeom>
          <a:ln>
            <a:noFill/>
          </a:ln>
        </p:spPr>
      </p:pic>
      <p:pic>
        <p:nvPicPr>
          <p:cNvPr id="181" name="Picture 4" descr=""/>
          <p:cNvPicPr/>
          <p:nvPr/>
        </p:nvPicPr>
        <p:blipFill>
          <a:blip r:embed="rId2"/>
          <a:stretch/>
        </p:blipFill>
        <p:spPr>
          <a:xfrm>
            <a:off x="6126120" y="1734480"/>
            <a:ext cx="1273680" cy="1176480"/>
          </a:xfrm>
          <a:prstGeom prst="rect">
            <a:avLst/>
          </a:prstGeom>
          <a:ln>
            <a:noFill/>
          </a:ln>
        </p:spPr>
      </p:pic>
      <p:pic>
        <p:nvPicPr>
          <p:cNvPr id="182" name="Picture 5" descr=""/>
          <p:cNvPicPr/>
          <p:nvPr/>
        </p:nvPicPr>
        <p:blipFill>
          <a:blip r:embed="rId3"/>
          <a:stretch/>
        </p:blipFill>
        <p:spPr>
          <a:xfrm>
            <a:off x="4845600" y="2505600"/>
            <a:ext cx="1322280" cy="1142640"/>
          </a:xfrm>
          <a:prstGeom prst="rect">
            <a:avLst/>
          </a:prstGeom>
          <a:ln>
            <a:noFill/>
          </a:ln>
        </p:spPr>
      </p:pic>
      <p:pic>
        <p:nvPicPr>
          <p:cNvPr id="183" name="Picture 6" descr=""/>
          <p:cNvPicPr/>
          <p:nvPr/>
        </p:nvPicPr>
        <p:blipFill>
          <a:blip r:embed="rId4"/>
          <a:stretch/>
        </p:blipFill>
        <p:spPr>
          <a:xfrm>
            <a:off x="4955760" y="3787920"/>
            <a:ext cx="1225080" cy="1159560"/>
          </a:xfrm>
          <a:prstGeom prst="rect">
            <a:avLst/>
          </a:prstGeom>
          <a:ln>
            <a:noFill/>
          </a:ln>
        </p:spPr>
      </p:pic>
      <p:pic>
        <p:nvPicPr>
          <p:cNvPr id="184" name="Picture 7" descr=""/>
          <p:cNvPicPr/>
          <p:nvPr/>
        </p:nvPicPr>
        <p:blipFill>
          <a:blip r:embed="rId5"/>
          <a:stretch/>
        </p:blipFill>
        <p:spPr>
          <a:xfrm>
            <a:off x="6084000" y="3162240"/>
            <a:ext cx="1290600" cy="1199880"/>
          </a:xfrm>
          <a:prstGeom prst="rect">
            <a:avLst/>
          </a:prstGeom>
          <a:ln>
            <a:noFill/>
          </a:ln>
        </p:spPr>
      </p:pic>
      <p:sp>
        <p:nvSpPr>
          <p:cNvPr id="185" name="CustomShape 8"/>
          <p:cNvSpPr/>
          <p:nvPr/>
        </p:nvSpPr>
        <p:spPr>
          <a:xfrm>
            <a:off x="6876360" y="3162240"/>
            <a:ext cx="4945320" cy="4945320"/>
          </a:xfrm>
          <a:prstGeom prst="ellipse">
            <a:avLst/>
          </a:prstGeom>
          <a:solidFill>
            <a:srgbClr val="e7a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207" dur="indefinite" restart="never" nodeType="tmRoot">
          <p:childTnLst>
            <p:seq>
              <p:cTn id="208" dur="indefinite" nodeType="mainSeq"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nodeType="with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3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4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nodeType="with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nodeType="withEffect" fill="hold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00"/>
                            </p:stCondLst>
                            <p:childTnLst>
                              <p:par>
                                <p:cTn id="224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28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500"/>
                            </p:stCondLst>
                            <p:childTnLst>
                              <p:par>
                                <p:cTn id="232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000"/>
                            </p:stCondLst>
                            <p:childTnLst>
                              <p:par>
                                <p:cTn id="236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500"/>
                            </p:stCondLst>
                            <p:childTnLst>
                              <p:par>
                                <p:cTn id="240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-1487520" y="2931840"/>
            <a:ext cx="6584400" cy="64216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TextShape 2"/>
          <p:cNvSpPr txBox="1"/>
          <p:nvPr/>
        </p:nvSpPr>
        <p:spPr>
          <a:xfrm>
            <a:off x="1281960" y="1419480"/>
            <a:ext cx="3740760" cy="2951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50000"/>
              </a:lnSpc>
            </a:pP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ABY WCZEŚNIE ROZPOZNAĆ CZERNIAKA TRZEBA </a:t>
            </a: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
</a:t>
            </a:r>
            <a:r>
              <a:rPr b="1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DOBRZE ZNAĆ WŁASNE CIAŁO I SKÓRĘ</a:t>
            </a:r>
            <a:r>
              <a:rPr b="1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
</a:t>
            </a:r>
            <a:endParaRPr/>
          </a:p>
          <a:p>
            <a:pPr>
              <a:lnSpc>
                <a:spcPct val="150000"/>
              </a:lnSpc>
            </a:pPr>
            <a:r>
              <a:rPr b="1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SAMOOCENĘ POWINNIŚMY WYKONYWAĆ </a:t>
            </a:r>
            <a:r>
              <a:rPr b="1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
</a:t>
            </a:r>
            <a:r>
              <a:rPr b="1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RAZ W MIESIĄCU</a:t>
            </a:r>
            <a:r>
              <a:rPr b="1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
</a:t>
            </a:r>
            <a:endParaRPr/>
          </a:p>
          <a:p>
            <a:pPr>
              <a:lnSpc>
                <a:spcPct val="150000"/>
              </a:lnSpc>
            </a:pP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KAMILA I DAWID WYTŁUMACZĄ WAM, </a:t>
            </a: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
</a:t>
            </a: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JAK SPRAWDZAĆ SKÓRĘ</a:t>
            </a:r>
            <a:endParaRPr/>
          </a:p>
          <a:p>
            <a:pPr>
              <a:lnSpc>
                <a:spcPct val="150000"/>
              </a:lnSpc>
            </a:pPr>
            <a:endParaRPr/>
          </a:p>
          <a:p>
            <a:pPr>
              <a:lnSpc>
                <a:spcPct val="150000"/>
              </a:lnSpc>
            </a:pPr>
            <a:endParaRPr/>
          </a:p>
          <a:p>
            <a:pPr>
              <a:lnSpc>
                <a:spcPct val="150000"/>
              </a:lnSpc>
            </a:pPr>
            <a:endParaRPr/>
          </a:p>
        </p:txBody>
      </p:sp>
      <p:pic>
        <p:nvPicPr>
          <p:cNvPr id="188" name="Obraz 3" descr=""/>
          <p:cNvPicPr/>
          <p:nvPr/>
        </p:nvPicPr>
        <p:blipFill>
          <a:blip r:embed="rId1"/>
          <a:stretch/>
        </p:blipFill>
        <p:spPr>
          <a:xfrm>
            <a:off x="5156640" y="1419480"/>
            <a:ext cx="3987000" cy="230436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  <a:reflection algn="bl" blurRad="6350" dir="5400000" endA="300" endPos="35000" rotWithShape="0" stA="52000" sy="-100000"/>
          </a:effectLst>
        </p:spPr>
      </p:pic>
      <p:sp>
        <p:nvSpPr>
          <p:cNvPr id="189" name="CustomShape 3"/>
          <p:cNvSpPr/>
          <p:nvPr/>
        </p:nvSpPr>
        <p:spPr>
          <a:xfrm>
            <a:off x="5220000" y="4083840"/>
            <a:ext cx="3744000" cy="100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l-PL" sz="1200" spc="-1" strike="noStrike">
                <a:solidFill>
                  <a:srgbClr val="e7ae16"/>
                </a:solidFill>
                <a:uFill>
                  <a:solidFill>
                    <a:srgbClr val="ffffff"/>
                  </a:solidFill>
                </a:uFill>
                <a:latin typeface="Signika - Bold"/>
              </a:rPr>
              <a:t>FILM DOSTĘPNY NA STRONIE AKADEMII CZERNIAKA </a:t>
            </a:r>
            <a:r>
              <a:rPr lang="pl-PL" sz="1200" spc="-1" strike="noStrike">
                <a:solidFill>
                  <a:srgbClr val="656565"/>
                </a:solidFill>
                <a:uFill>
                  <a:solidFill>
                    <a:srgbClr val="ffffff"/>
                  </a:solidFill>
                </a:uFill>
                <a:latin typeface="Signika - Light"/>
              </a:rPr>
              <a:t>http://www.akademiaczerniaka.pl/kampania-znamie-znam-je/program-do-szkol-ponadgimnazjalnych/film-edukacyjny-dla-uczniow</a:t>
            </a:r>
            <a:endParaRPr/>
          </a:p>
        </p:txBody>
      </p:sp>
      <p:sp>
        <p:nvSpPr>
          <p:cNvPr id="190" name="CustomShape 4"/>
          <p:cNvSpPr/>
          <p:nvPr/>
        </p:nvSpPr>
        <p:spPr>
          <a:xfrm>
            <a:off x="2110680" y="187560"/>
            <a:ext cx="6371640" cy="5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90000" tIns="91440" bIns="45000"/>
          <a:p>
            <a:pPr marL="265320" indent="-264960">
              <a:lnSpc>
                <a:spcPct val="100000"/>
              </a:lnSpc>
            </a:pPr>
            <a:r>
              <a:rPr b="1" lang="pl-PL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SAMOBADANIE SKÓRY</a:t>
            </a:r>
            <a:endParaRPr/>
          </a:p>
        </p:txBody>
      </p:sp>
      <p:sp>
        <p:nvSpPr>
          <p:cNvPr id="191" name="CustomShape 5"/>
          <p:cNvSpPr/>
          <p:nvPr/>
        </p:nvSpPr>
        <p:spPr>
          <a:xfrm>
            <a:off x="576000" y="394200"/>
            <a:ext cx="234720" cy="2347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CustomShape 6"/>
          <p:cNvSpPr/>
          <p:nvPr/>
        </p:nvSpPr>
        <p:spPr>
          <a:xfrm>
            <a:off x="969120" y="354960"/>
            <a:ext cx="312480" cy="31248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CustomShape 7"/>
          <p:cNvSpPr/>
          <p:nvPr/>
        </p:nvSpPr>
        <p:spPr>
          <a:xfrm>
            <a:off x="1426320" y="320760"/>
            <a:ext cx="378360" cy="3783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CustomShape 8"/>
          <p:cNvSpPr/>
          <p:nvPr/>
        </p:nvSpPr>
        <p:spPr>
          <a:xfrm>
            <a:off x="839880" y="1590840"/>
            <a:ext cx="258480" cy="25848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5" name="CustomShape 9"/>
          <p:cNvSpPr/>
          <p:nvPr/>
        </p:nvSpPr>
        <p:spPr>
          <a:xfrm>
            <a:off x="839880" y="2442600"/>
            <a:ext cx="258480" cy="25848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6" name="CustomShape 10"/>
          <p:cNvSpPr/>
          <p:nvPr/>
        </p:nvSpPr>
        <p:spPr>
          <a:xfrm>
            <a:off x="839880" y="3318840"/>
            <a:ext cx="258480" cy="25848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243" dur="indefinite" restart="never" nodeType="tmRoot">
          <p:childTnLst>
            <p:seq>
              <p:cTn id="244" dur="indefinite" nodeType="mainSeq"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nodeType="with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9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0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nodeType="withEffect" fill="hold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4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467640" y="1419120"/>
            <a:ext cx="8424360" cy="4464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r>
              <a:rPr b="1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  <a:ea typeface="Lato Light"/>
              </a:rPr>
              <a:t>Nie opalaj się w solarium! </a:t>
            </a: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  <a:ea typeface="Lato Light"/>
              </a:rPr>
              <a:t>– w przypadku młodych ludzi jest to najważniejszy czynnik wywołujący czerniaki. </a:t>
            </a: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  <a:ea typeface="Lato Light"/>
              </a:rPr>
              <a:t>
</a:t>
            </a: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  <a:ea typeface="Lato Light"/>
              </a:rPr>
              <a:t>Od 2018 roku korzystanie z solariów przez osoby poniżej 18 roku życia jest zabronione przez prawo polskie</a:t>
            </a: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  <a:ea typeface="Lato Light"/>
              </a:rPr>
              <a:t>
</a:t>
            </a: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  <a:ea typeface="Lato Light"/>
              </a:rPr>
              <a:t>
</a:t>
            </a: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  <a:ea typeface="Lato Light"/>
              </a:rPr>
              <a:t>U</a:t>
            </a:r>
            <a:r>
              <a:rPr b="1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  <a:ea typeface="Lato Light"/>
              </a:rPr>
              <a:t>nikaj </a:t>
            </a: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  <a:ea typeface="Lato Light"/>
              </a:rPr>
              <a:t>przebywania w </a:t>
            </a:r>
            <a:r>
              <a:rPr b="1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  <a:ea typeface="Lato Light"/>
              </a:rPr>
              <a:t>pełnym słońcu</a:t>
            </a: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  <a:ea typeface="Lato Light"/>
              </a:rPr>
              <a:t> w godzinach 11.00-16.00</a:t>
            </a:r>
            <a:endParaRPr/>
          </a:p>
          <a:p>
            <a:r>
              <a:rPr b="1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  <a:ea typeface="Lato Light"/>
              </a:rPr>
              <a:t>
</a:t>
            </a:r>
            <a:r>
              <a:rPr b="1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  <a:ea typeface="Lato Light"/>
              </a:rPr>
              <a:t>Chroń skórę</a:t>
            </a: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  <a:ea typeface="Lato Light"/>
              </a:rPr>
              <a:t>: stosuj kremy z wysokimi filtrami UV, noś czapkę i okulary przeciwsłoneczne – latem nawet podczas pochmurnych dni należy stosować ochronę. </a:t>
            </a:r>
            <a:r>
              <a:rPr b="1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  <a:ea typeface="Lato Light"/>
              </a:rPr>
              <a:t>Pamiętaj o ochronie skóry także podczas uprawiania sportu </a:t>
            </a:r>
            <a:r>
              <a:rPr b="1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  <a:ea typeface="Lato Light"/>
              </a:rPr>
              <a:t>
</a:t>
            </a:r>
            <a:r>
              <a:rPr b="1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  <a:ea typeface="Lato Light"/>
              </a:rPr>
              <a:t>na świeżym powietrzu!</a:t>
            </a:r>
            <a:endParaRPr/>
          </a:p>
          <a:p>
            <a:r>
              <a:rPr b="1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  <a:ea typeface="Lato Light"/>
              </a:rPr>
              <a:t>
</a:t>
            </a:r>
            <a:r>
              <a:rPr b="1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  <a:ea typeface="Lato Light"/>
              </a:rPr>
              <a:t>Raz w miesiącu oglądaj swoją skórę </a:t>
            </a: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  <a:ea typeface="Lato Light"/>
              </a:rPr>
              <a:t>– sprawdź, czy Twoje znamiona </a:t>
            </a: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  <a:ea typeface="Lato Light"/>
              </a:rPr>
              <a:t>
</a:t>
            </a: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  <a:ea typeface="Lato Light"/>
              </a:rPr>
              <a:t>nie zmieniają się lub czy nie pojawiły się nowe</a:t>
            </a:r>
            <a:endParaRPr/>
          </a:p>
          <a:p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  <a:ea typeface="Lato Light"/>
              </a:rPr>
              <a:t>
</a:t>
            </a: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  <a:ea typeface="Lato Light"/>
              </a:rPr>
              <a:t>Jeśli zauważysz, że coś podejrzanego dzieje się z Twoim </a:t>
            </a: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  <a:ea typeface="Lato Light"/>
              </a:rPr>
              <a:t>
</a:t>
            </a: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  <a:ea typeface="Lato Light"/>
              </a:rPr>
              <a:t>znamieniem, </a:t>
            </a:r>
            <a:r>
              <a:rPr b="1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  <a:ea typeface="Lato Light"/>
              </a:rPr>
              <a:t>udaj się do dermatologa  lub chirurga-onkologa</a:t>
            </a:r>
            <a:endParaRPr/>
          </a:p>
          <a:p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  <a:ea typeface="Lato Light"/>
              </a:rPr>
              <a:t>
</a:t>
            </a: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  <a:ea typeface="Lato Light"/>
              </a:rPr>
              <a:t>Przynajmniej raz na rok </a:t>
            </a:r>
            <a:r>
              <a:rPr b="1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  <a:ea typeface="Lato Light"/>
              </a:rPr>
              <a:t>odwiedzaj dermatologa  lub </a:t>
            </a:r>
            <a:r>
              <a:rPr b="1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  <a:ea typeface="Lato Light"/>
              </a:rPr>
              <a:t>
</a:t>
            </a:r>
            <a:r>
              <a:rPr b="1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  <a:ea typeface="Lato Light"/>
              </a:rPr>
              <a:t>chirurga-onkologa</a:t>
            </a:r>
            <a:r>
              <a:rPr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ignika - Light"/>
                <a:ea typeface="Lato Light"/>
              </a:rPr>
              <a:t>, aby sprawdził czy wszystko w porządku</a:t>
            </a:r>
            <a:endParaRPr/>
          </a:p>
          <a:p>
            <a:pPr>
              <a:lnSpc>
                <a:spcPct val="150000"/>
              </a:lnSpc>
            </a:pPr>
            <a:endParaRPr/>
          </a:p>
        </p:txBody>
      </p:sp>
      <p:pic>
        <p:nvPicPr>
          <p:cNvPr id="198" name="Obraz 5" descr=""/>
          <p:cNvPicPr/>
          <p:nvPr/>
        </p:nvPicPr>
        <p:blipFill>
          <a:blip r:embed="rId1"/>
          <a:srcRect l="4210" t="5520" r="7371" b="3292"/>
          <a:stretch/>
        </p:blipFill>
        <p:spPr>
          <a:xfrm>
            <a:off x="6306480" y="3003840"/>
            <a:ext cx="2514240" cy="1976040"/>
          </a:xfrm>
          <a:prstGeom prst="rect">
            <a:avLst/>
          </a:prstGeom>
          <a:ln>
            <a:noFill/>
          </a:ln>
        </p:spPr>
      </p:pic>
      <p:sp>
        <p:nvSpPr>
          <p:cNvPr id="199" name="CustomShape 2"/>
          <p:cNvSpPr/>
          <p:nvPr/>
        </p:nvSpPr>
        <p:spPr>
          <a:xfrm>
            <a:off x="2110680" y="187560"/>
            <a:ext cx="6371640" cy="5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90000" tIns="91440" bIns="45000"/>
          <a:p>
            <a:pPr marL="265320" indent="-264960">
              <a:lnSpc>
                <a:spcPct val="100000"/>
              </a:lnSpc>
            </a:pPr>
            <a:r>
              <a:rPr b="1" lang="pl-PL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Lato Light"/>
                <a:ea typeface="Lato Light"/>
              </a:rPr>
              <a:t>ZASADY NA WAGĘ ZŁOTA</a:t>
            </a:r>
            <a:endParaRPr/>
          </a:p>
        </p:txBody>
      </p:sp>
      <p:sp>
        <p:nvSpPr>
          <p:cNvPr id="200" name="CustomShape 3"/>
          <p:cNvSpPr/>
          <p:nvPr/>
        </p:nvSpPr>
        <p:spPr>
          <a:xfrm>
            <a:off x="576000" y="394200"/>
            <a:ext cx="234720" cy="2347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1" name="CustomShape 4"/>
          <p:cNvSpPr/>
          <p:nvPr/>
        </p:nvSpPr>
        <p:spPr>
          <a:xfrm>
            <a:off x="969120" y="354960"/>
            <a:ext cx="312480" cy="31248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CustomShape 5"/>
          <p:cNvSpPr/>
          <p:nvPr/>
        </p:nvSpPr>
        <p:spPr>
          <a:xfrm>
            <a:off x="1426320" y="320760"/>
            <a:ext cx="378360" cy="3783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CustomShape 6"/>
          <p:cNvSpPr/>
          <p:nvPr/>
        </p:nvSpPr>
        <p:spPr>
          <a:xfrm>
            <a:off x="767880" y="1491480"/>
            <a:ext cx="258480" cy="25848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CustomShape 7"/>
          <p:cNvSpPr/>
          <p:nvPr/>
        </p:nvSpPr>
        <p:spPr>
          <a:xfrm>
            <a:off x="767880" y="1995480"/>
            <a:ext cx="258480" cy="25848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CustomShape 8"/>
          <p:cNvSpPr/>
          <p:nvPr/>
        </p:nvSpPr>
        <p:spPr>
          <a:xfrm>
            <a:off x="767880" y="4401000"/>
            <a:ext cx="258480" cy="25848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CustomShape 9"/>
          <p:cNvSpPr/>
          <p:nvPr/>
        </p:nvSpPr>
        <p:spPr>
          <a:xfrm>
            <a:off x="767880" y="3219480"/>
            <a:ext cx="258480" cy="25848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CustomShape 10"/>
          <p:cNvSpPr/>
          <p:nvPr/>
        </p:nvSpPr>
        <p:spPr>
          <a:xfrm>
            <a:off x="767880" y="2499480"/>
            <a:ext cx="258480" cy="25848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CustomShape 11"/>
          <p:cNvSpPr/>
          <p:nvPr/>
        </p:nvSpPr>
        <p:spPr>
          <a:xfrm>
            <a:off x="767880" y="3815280"/>
            <a:ext cx="258480" cy="25848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CustomShape 12"/>
          <p:cNvSpPr/>
          <p:nvPr/>
        </p:nvSpPr>
        <p:spPr>
          <a:xfrm>
            <a:off x="510840" y="978120"/>
            <a:ext cx="53352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l-PL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Signika - Light"/>
                <a:ea typeface="Lato Light"/>
              </a:rPr>
              <a:t>ZŁOTE ZASADY OCHRONY PRZED CZERNIAKIEM:</a:t>
            </a:r>
            <a:endParaRPr/>
          </a:p>
        </p:txBody>
      </p:sp>
    </p:spTree>
  </p:cSld>
  <p:timing>
    <p:tnLst>
      <p:par>
        <p:cTn id="255" dur="indefinite" restart="never" nodeType="tmRoot">
          <p:childTnLst>
            <p:seq>
              <p:cTn id="256" dur="indefinite" nodeType="mainSeq"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nodeType="with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1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2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00"/>
                            </p:stCondLst>
                            <p:childTnLst>
                              <p:par>
                                <p:cTn id="264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Application>LibreOffice/5.0.1.2$Windows_x86 LibreOffice_project/81898c9f5c0d43f3473ba111d7b351050be20261</Application>
  <Paragraphs>97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2019-10-13T17:32:08Z</dcterms:created>
  <dc:creator>Leszek Grün</dc:creator>
  <dc:language>pl-PL</dc:language>
  <dcterms:modified xsi:type="dcterms:W3CDTF">2020-04-30T09:20:33Z</dcterms:modified>
  <cp:revision>26</cp:revision>
  <dc:title>Znamię! Znam je?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Pokaz na ekranie (16:9)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