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7" r:id="rId2"/>
    <p:sldId id="258" r:id="rId3"/>
    <p:sldId id="276" r:id="rId4"/>
    <p:sldId id="281" r:id="rId5"/>
    <p:sldId id="282" r:id="rId6"/>
    <p:sldId id="277" r:id="rId7"/>
    <p:sldId id="278" r:id="rId8"/>
    <p:sldId id="279" r:id="rId9"/>
    <p:sldId id="280" r:id="rId10"/>
    <p:sldId id="267" r:id="rId11"/>
    <p:sldId id="268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anna Gulczyńsk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4A9964A-7513-4BE1-8A0E-5254B52E6F0C}">
  <a:tblStyle styleId="{C4A9964A-7513-4BE1-8A0E-5254B52E6F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85374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914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6102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446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1023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367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5275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281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klasie.uniwersytetdzieci.pl/pokaz/25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4" descr="20120505_UD_0215.jpg"/>
          <p:cNvPicPr preferRelativeResize="0"/>
          <p:nvPr/>
        </p:nvPicPr>
        <p:blipFill rotWithShape="1">
          <a:blip r:embed="rId3">
            <a:alphaModFix/>
          </a:blip>
          <a:srcRect l="10275" t="2403" r="4374" b="139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3176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755576" y="2348880"/>
            <a:ext cx="6337300" cy="331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4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Jak dbać o poczucie własnej wartości?</a:t>
            </a:r>
            <a:endParaRPr sz="4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899592" y="0"/>
            <a:ext cx="2016224" cy="16734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4">
            <a:alphaModFix/>
          </a:blip>
          <a:srcRect l="15521" r="15521"/>
          <a:stretch/>
        </p:blipFill>
        <p:spPr>
          <a:xfrm>
            <a:off x="1259632" y="260648"/>
            <a:ext cx="1338900" cy="116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8F0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4"/>
          <p:cNvSpPr txBox="1"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558"/>
              </a:buClr>
              <a:buFont typeface="Arial"/>
              <a:buNone/>
            </a:pPr>
            <a:r>
              <a:rPr lang="pl-PL" sz="3200" b="0" i="0" u="none" strike="noStrike" cap="none">
                <a:solidFill>
                  <a:srgbClr val="002558"/>
                </a:solidFill>
                <a:latin typeface="Arial"/>
                <a:ea typeface="Arial"/>
                <a:cs typeface="Arial"/>
                <a:sym typeface="Arial"/>
              </a:rPr>
              <a:t>Dziękujemy za uwagę</a:t>
            </a:r>
            <a:endParaRPr sz="3200" b="0" i="0" u="none" strike="noStrike" cap="none">
              <a:solidFill>
                <a:srgbClr val="0025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24"/>
          <p:cNvPicPr preferRelativeResize="0"/>
          <p:nvPr/>
        </p:nvPicPr>
        <p:blipFill rotWithShape="1">
          <a:blip r:embed="rId3">
            <a:alphaModFix/>
          </a:blip>
          <a:srcRect l="15521" r="15521"/>
          <a:stretch/>
        </p:blipFill>
        <p:spPr>
          <a:xfrm>
            <a:off x="3419872" y="2364337"/>
            <a:ext cx="2219100" cy="19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4"/>
          <p:cNvSpPr txBox="1"/>
          <p:nvPr/>
        </p:nvSpPr>
        <p:spPr>
          <a:xfrm>
            <a:off x="467544" y="59492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58"/>
              </a:buClr>
              <a:buFont typeface="Arial"/>
              <a:buNone/>
            </a:pPr>
            <a:r>
              <a:rPr lang="pl-PL" sz="2400">
                <a:solidFill>
                  <a:srgbClr val="002558"/>
                </a:solidFill>
                <a:latin typeface="Arial"/>
                <a:ea typeface="Arial"/>
                <a:cs typeface="Arial"/>
                <a:sym typeface="Arial"/>
              </a:rPr>
              <a:t>www.scenariuszelekcji.edu.pl</a:t>
            </a:r>
            <a:endParaRPr sz="2400" b="0" i="0" u="none" strike="noStrike" cap="none">
              <a:solidFill>
                <a:srgbClr val="00255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8F0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467544" y="59492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58"/>
              </a:buClr>
              <a:buFont typeface="Arial"/>
              <a:buNone/>
            </a:pPr>
            <a:r>
              <a:rPr lang="pl-PL" sz="2400">
                <a:solidFill>
                  <a:srgbClr val="002558"/>
                </a:solidFill>
                <a:latin typeface="Arial"/>
                <a:ea typeface="Arial"/>
                <a:cs typeface="Arial"/>
                <a:sym typeface="Arial"/>
              </a:rPr>
              <a:t>fundacja.uniwersytetdzieci.pl</a:t>
            </a:r>
            <a:endParaRPr sz="2400" b="0" i="0" u="none" strike="noStrike" cap="none">
              <a:solidFill>
                <a:srgbClr val="0025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25"/>
          <p:cNvPicPr preferRelativeResize="0"/>
          <p:nvPr/>
        </p:nvPicPr>
        <p:blipFill rotWithShape="1">
          <a:blip r:embed="rId3">
            <a:alphaModFix/>
          </a:blip>
          <a:srcRect t="14095" b="14095"/>
          <a:stretch/>
        </p:blipFill>
        <p:spPr>
          <a:xfrm>
            <a:off x="1" y="1700800"/>
            <a:ext cx="9144000" cy="393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558"/>
              </a:buClr>
              <a:buFont typeface="Arial"/>
              <a:buNone/>
            </a:pPr>
            <a:r>
              <a:rPr lang="pl-PL" sz="2800" b="0" i="0" u="none" strike="noStrike" cap="none">
                <a:solidFill>
                  <a:srgbClr val="002558"/>
                </a:solidFill>
                <a:latin typeface="Arial"/>
                <a:ea typeface="Arial"/>
                <a:cs typeface="Arial"/>
                <a:sym typeface="Arial"/>
              </a:rPr>
              <a:t>Projekt realizowany przez</a:t>
            </a:r>
            <a:br>
              <a:rPr lang="pl-PL" sz="2800" b="0" i="0" u="none" strike="noStrike" cap="none">
                <a:solidFill>
                  <a:srgbClr val="002558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0" i="0" u="none" strike="noStrike" cap="none">
              <a:solidFill>
                <a:srgbClr val="00255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15"/>
          <p:cNvCxnSpPr/>
          <p:nvPr/>
        </p:nvCxnSpPr>
        <p:spPr>
          <a:xfrm>
            <a:off x="395536" y="1340768"/>
            <a:ext cx="8352928" cy="0"/>
          </a:xfrm>
          <a:prstGeom prst="straightConnector1">
            <a:avLst/>
          </a:prstGeom>
          <a:noFill/>
          <a:ln w="9525" cap="flat" cmpd="sng">
            <a:solidFill>
              <a:srgbClr val="0025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8F0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259565" y="514555"/>
            <a:ext cx="7140002" cy="60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l-PL" sz="2400" b="1" dirty="0">
                <a:solidFill>
                  <a:srgbClr val="0000FF"/>
                </a:solidFill>
              </a:rPr>
              <a:t>Jakie są ważne potrzeby człowieka?</a:t>
            </a:r>
            <a:endParaRPr lang="pl-PL" sz="2400" b="1" dirty="0">
              <a:solidFill>
                <a:srgbClr val="0000FF"/>
              </a:solidFill>
              <a:sym typeface="Arial"/>
            </a:endParaRPr>
          </a:p>
        </p:txBody>
      </p:sp>
      <p:pic>
        <p:nvPicPr>
          <p:cNvPr id="125" name="Google Shape;125;p15"/>
          <p:cNvPicPr preferRelativeResize="0"/>
          <p:nvPr/>
        </p:nvPicPr>
        <p:blipFill rotWithShape="1">
          <a:blip r:embed="rId3">
            <a:alphaModFix/>
          </a:blip>
          <a:srcRect l="15521" r="15521"/>
          <a:stretch/>
        </p:blipFill>
        <p:spPr>
          <a:xfrm>
            <a:off x="334965" y="260648"/>
            <a:ext cx="924600" cy="8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3A9D1B74-6CCA-46CD-941B-DE073F646743}"/>
              </a:ext>
            </a:extLst>
          </p:cNvPr>
          <p:cNvSpPr txBox="1"/>
          <p:nvPr/>
        </p:nvSpPr>
        <p:spPr>
          <a:xfrm>
            <a:off x="395536" y="1487609"/>
            <a:ext cx="4275616" cy="4613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1800" b="1" dirty="0"/>
              <a:t>Potrzeba relacji </a:t>
            </a:r>
            <a:r>
              <a:rPr lang="pl-PL" sz="1800" dirty="0"/>
              <a:t>jest podstawową potrzebą każdego człowieka.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1800" dirty="0"/>
              <a:t>Rozwinęła się w toku ewolucji – by przeżyć, człowiek musiał współpracować z innymi. Zdrowa, nieuzależniająca relacja daje poczucie bezpieczeństwa.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1800" dirty="0"/>
              <a:t>Dzięki niej w mózgu uwalnia się </a:t>
            </a:r>
            <a:r>
              <a:rPr lang="pl-PL" sz="1800" b="1" dirty="0"/>
              <a:t>oksytocyna, hormon miłości</a:t>
            </a:r>
            <a:r>
              <a:rPr lang="pl-PL" sz="1800" dirty="0"/>
              <a:t>, odpowiadający za budowanie więzi, który redukuje poziom stresu i lęku.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1800" dirty="0"/>
              <a:t>W ten sposób tworzy się w mózgu miejsce na naukę i rozwój.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D8377EFA-D953-4B46-8D73-14D793C66811}"/>
              </a:ext>
            </a:extLst>
          </p:cNvPr>
          <p:cNvSpPr txBox="1"/>
          <p:nvPr/>
        </p:nvSpPr>
        <p:spPr>
          <a:xfrm>
            <a:off x="5883008" y="5727946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Fot. pixabay.com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1A9690F1-022C-42EF-9F91-C7C30D174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602" y="1599966"/>
            <a:ext cx="2690374" cy="40324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15"/>
          <p:cNvCxnSpPr/>
          <p:nvPr/>
        </p:nvCxnSpPr>
        <p:spPr>
          <a:xfrm>
            <a:off x="395536" y="1340768"/>
            <a:ext cx="8352928" cy="0"/>
          </a:xfrm>
          <a:prstGeom prst="straightConnector1">
            <a:avLst/>
          </a:prstGeom>
          <a:noFill/>
          <a:ln w="9525" cap="flat" cmpd="sng">
            <a:solidFill>
              <a:srgbClr val="0025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8F0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259565" y="514555"/>
            <a:ext cx="7140002" cy="60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l-PL" sz="2400" b="1" dirty="0">
                <a:solidFill>
                  <a:srgbClr val="0000FF"/>
                </a:solidFill>
              </a:rPr>
              <a:t>Jakie są ważne potrzeby człowieka?</a:t>
            </a:r>
            <a:endParaRPr lang="pl-PL" sz="2400" b="1" dirty="0">
              <a:solidFill>
                <a:srgbClr val="0000FF"/>
              </a:solidFill>
              <a:sym typeface="Arial"/>
            </a:endParaRPr>
          </a:p>
        </p:txBody>
      </p:sp>
      <p:pic>
        <p:nvPicPr>
          <p:cNvPr id="125" name="Google Shape;125;p15"/>
          <p:cNvPicPr preferRelativeResize="0"/>
          <p:nvPr/>
        </p:nvPicPr>
        <p:blipFill rotWithShape="1">
          <a:blip r:embed="rId3">
            <a:alphaModFix/>
          </a:blip>
          <a:srcRect l="15521" r="15521"/>
          <a:stretch/>
        </p:blipFill>
        <p:spPr>
          <a:xfrm>
            <a:off x="334965" y="260648"/>
            <a:ext cx="924600" cy="8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3A9D1B74-6CCA-46CD-941B-DE073F646743}"/>
              </a:ext>
            </a:extLst>
          </p:cNvPr>
          <p:cNvSpPr txBox="1"/>
          <p:nvPr/>
        </p:nvSpPr>
        <p:spPr>
          <a:xfrm>
            <a:off x="395536" y="1487609"/>
            <a:ext cx="8684080" cy="1468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1800" b="1" dirty="0"/>
              <a:t>Potrzebę kompetencji </a:t>
            </a:r>
            <a:r>
              <a:rPr lang="pl-PL" sz="1800" dirty="0"/>
              <a:t>można zaobserwować już u malutkich dzieci, które nieustannie uczą się nowych rzeczy i doskonalą zdobyte umiejętności.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1800" dirty="0"/>
              <a:t>Człowiek uczy się przez całe życie, a rozwinięte kompetencje umacniają w nim poczucie dumy i wiarę we własne możliwości.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D8377EFA-D953-4B46-8D73-14D793C66811}"/>
              </a:ext>
            </a:extLst>
          </p:cNvPr>
          <p:cNvSpPr txBox="1"/>
          <p:nvPr/>
        </p:nvSpPr>
        <p:spPr>
          <a:xfrm>
            <a:off x="2908776" y="5855067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Fot. pixabay.com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B8DF468-9E5D-46FE-B3E4-B8DF829C7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276" y="3125567"/>
            <a:ext cx="4378072" cy="29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4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15"/>
          <p:cNvCxnSpPr/>
          <p:nvPr/>
        </p:nvCxnSpPr>
        <p:spPr>
          <a:xfrm>
            <a:off x="395536" y="1340768"/>
            <a:ext cx="8352928" cy="0"/>
          </a:xfrm>
          <a:prstGeom prst="straightConnector1">
            <a:avLst/>
          </a:prstGeom>
          <a:noFill/>
          <a:ln w="9525" cap="flat" cmpd="sng">
            <a:solidFill>
              <a:srgbClr val="0025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8F0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259565" y="514555"/>
            <a:ext cx="7140002" cy="60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l-PL" sz="2400" b="1" dirty="0">
                <a:solidFill>
                  <a:srgbClr val="0000FF"/>
                </a:solidFill>
              </a:rPr>
              <a:t>Jakie są ważne potrzeby człowieka?</a:t>
            </a:r>
            <a:endParaRPr lang="pl-PL" sz="2400" b="1" dirty="0">
              <a:solidFill>
                <a:srgbClr val="0000FF"/>
              </a:solidFill>
              <a:sym typeface="Arial"/>
            </a:endParaRPr>
          </a:p>
        </p:txBody>
      </p:sp>
      <p:pic>
        <p:nvPicPr>
          <p:cNvPr id="125" name="Google Shape;125;p15"/>
          <p:cNvPicPr preferRelativeResize="0"/>
          <p:nvPr/>
        </p:nvPicPr>
        <p:blipFill rotWithShape="1">
          <a:blip r:embed="rId3">
            <a:alphaModFix/>
          </a:blip>
          <a:srcRect l="15521" r="15521"/>
          <a:stretch/>
        </p:blipFill>
        <p:spPr>
          <a:xfrm>
            <a:off x="334965" y="260648"/>
            <a:ext cx="924600" cy="8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3A9D1B74-6CCA-46CD-941B-DE073F646743}"/>
              </a:ext>
            </a:extLst>
          </p:cNvPr>
          <p:cNvSpPr txBox="1"/>
          <p:nvPr/>
        </p:nvSpPr>
        <p:spPr>
          <a:xfrm>
            <a:off x="5606514" y="2423521"/>
            <a:ext cx="3537486" cy="2465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1800" dirty="0"/>
              <a:t>Neuroprzekaźnikiem, który odpowiada za rozwój, jest </a:t>
            </a:r>
            <a:r>
              <a:rPr lang="pl-PL" sz="1800" b="1" dirty="0"/>
              <a:t>serotonina, nazywana hormonem szczęścia</a:t>
            </a:r>
            <a:r>
              <a:rPr lang="pl-PL" sz="1800" dirty="0"/>
              <a:t>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1800" dirty="0"/>
              <a:t>To ona decyduje o nastroju i wpływa na ogólny dobrostan psychiczny.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D8377EFA-D953-4B46-8D73-14D793C66811}"/>
              </a:ext>
            </a:extLst>
          </p:cNvPr>
          <p:cNvSpPr txBox="1"/>
          <p:nvPr/>
        </p:nvSpPr>
        <p:spPr>
          <a:xfrm>
            <a:off x="1751040" y="5326589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Fot. pixabay.com</a:t>
            </a:r>
          </a:p>
        </p:txBody>
      </p:sp>
      <p:pic>
        <p:nvPicPr>
          <p:cNvPr id="4" name="Obraz 3" descr="Obraz zawierający osoba, mężczyzna, siedzi, patrzenie&#10;&#10;Opis wygenerowany automatycznie">
            <a:extLst>
              <a:ext uri="{FF2B5EF4-FFF2-40B4-BE49-F238E27FC236}">
                <a16:creationId xmlns:a16="http://schemas.microsoft.com/office/drawing/2014/main" xmlns="" id="{BA40B828-A532-4A23-A5B1-59CED06EB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89" y="2193669"/>
            <a:ext cx="4678102" cy="31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7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15"/>
          <p:cNvCxnSpPr/>
          <p:nvPr/>
        </p:nvCxnSpPr>
        <p:spPr>
          <a:xfrm>
            <a:off x="395536" y="1340768"/>
            <a:ext cx="8352928" cy="0"/>
          </a:xfrm>
          <a:prstGeom prst="straightConnector1">
            <a:avLst/>
          </a:prstGeom>
          <a:noFill/>
          <a:ln w="9525" cap="flat" cmpd="sng">
            <a:solidFill>
              <a:srgbClr val="0025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5"/>
          <p:cNvSpPr/>
          <p:nvPr/>
        </p:nvSpPr>
        <p:spPr>
          <a:xfrm>
            <a:off x="0" y="6187338"/>
            <a:ext cx="9144000" cy="692696"/>
          </a:xfrm>
          <a:prstGeom prst="rect">
            <a:avLst/>
          </a:prstGeom>
          <a:solidFill>
            <a:srgbClr val="E8F0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259565" y="514555"/>
            <a:ext cx="7140002" cy="60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l-PL" sz="2400" b="1" dirty="0">
                <a:solidFill>
                  <a:srgbClr val="0000FF"/>
                </a:solidFill>
              </a:rPr>
              <a:t>Jakie są ważne potrzeby człowieka?</a:t>
            </a:r>
            <a:endParaRPr lang="pl-PL" sz="2400" b="1" dirty="0">
              <a:solidFill>
                <a:srgbClr val="0000FF"/>
              </a:solidFill>
              <a:sym typeface="Arial"/>
            </a:endParaRPr>
          </a:p>
        </p:txBody>
      </p:sp>
      <p:pic>
        <p:nvPicPr>
          <p:cNvPr id="125" name="Google Shape;125;p15"/>
          <p:cNvPicPr preferRelativeResize="0"/>
          <p:nvPr/>
        </p:nvPicPr>
        <p:blipFill rotWithShape="1">
          <a:blip r:embed="rId3">
            <a:alphaModFix/>
          </a:blip>
          <a:srcRect l="15521" r="15521"/>
          <a:stretch/>
        </p:blipFill>
        <p:spPr>
          <a:xfrm>
            <a:off x="334965" y="260648"/>
            <a:ext cx="924600" cy="8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3A9D1B74-6CCA-46CD-941B-DE073F646743}"/>
              </a:ext>
            </a:extLst>
          </p:cNvPr>
          <p:cNvSpPr txBox="1"/>
          <p:nvPr/>
        </p:nvSpPr>
        <p:spPr>
          <a:xfrm>
            <a:off x="395536" y="1487609"/>
            <a:ext cx="8684080" cy="1468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1800" b="1" dirty="0"/>
              <a:t>Potrzeba autonomii </a:t>
            </a:r>
            <a:r>
              <a:rPr lang="pl-PL" sz="1800" dirty="0"/>
              <a:t>wiąże się z samostanowieniem i decydowaniem o sobie.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1800" dirty="0"/>
              <a:t>Możliwość dokonywania wyborów wzmacnia poczucie sprawstwa i kontroli nad własnym życiem, a tym samym buduje postawę proaktywną i motywację do podejmowania działania.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D8377EFA-D953-4B46-8D73-14D793C66811}"/>
              </a:ext>
            </a:extLst>
          </p:cNvPr>
          <p:cNvSpPr txBox="1"/>
          <p:nvPr/>
        </p:nvSpPr>
        <p:spPr>
          <a:xfrm>
            <a:off x="7485167" y="5772573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Fot. pixabay.com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19A1258F-58CB-4B5E-8BF9-A51E47D32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468" y="3081432"/>
            <a:ext cx="5988699" cy="293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6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15"/>
          <p:cNvCxnSpPr/>
          <p:nvPr/>
        </p:nvCxnSpPr>
        <p:spPr>
          <a:xfrm>
            <a:off x="395536" y="1340768"/>
            <a:ext cx="8352928" cy="0"/>
          </a:xfrm>
          <a:prstGeom prst="straightConnector1">
            <a:avLst/>
          </a:prstGeom>
          <a:noFill/>
          <a:ln w="9525" cap="flat" cmpd="sng">
            <a:solidFill>
              <a:srgbClr val="0025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8F0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259565" y="514555"/>
            <a:ext cx="7140002" cy="60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l-PL" sz="2400" b="1" dirty="0">
                <a:solidFill>
                  <a:srgbClr val="0000FF"/>
                </a:solidFill>
              </a:rPr>
              <a:t>Jakie są ważne potrzeby człowieka?</a:t>
            </a:r>
            <a:endParaRPr lang="pl-PL" sz="2400" b="1" dirty="0">
              <a:solidFill>
                <a:srgbClr val="0000FF"/>
              </a:solidFill>
              <a:sym typeface="Arial"/>
            </a:endParaRPr>
          </a:p>
        </p:txBody>
      </p:sp>
      <p:pic>
        <p:nvPicPr>
          <p:cNvPr id="125" name="Google Shape;125;p15"/>
          <p:cNvPicPr preferRelativeResize="0"/>
          <p:nvPr/>
        </p:nvPicPr>
        <p:blipFill rotWithShape="1">
          <a:blip r:embed="rId3">
            <a:alphaModFix/>
          </a:blip>
          <a:srcRect l="15521" r="15521"/>
          <a:stretch/>
        </p:blipFill>
        <p:spPr>
          <a:xfrm>
            <a:off x="334965" y="260648"/>
            <a:ext cx="924600" cy="8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3A9D1B74-6CCA-46CD-941B-DE073F646743}"/>
              </a:ext>
            </a:extLst>
          </p:cNvPr>
          <p:cNvSpPr txBox="1"/>
          <p:nvPr/>
        </p:nvSpPr>
        <p:spPr>
          <a:xfrm>
            <a:off x="395536" y="1883454"/>
            <a:ext cx="3702739" cy="346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1800" dirty="0"/>
              <a:t>Neuroprzekaźnikiem sprzyjającym autonomii jest </a:t>
            </a:r>
            <a:r>
              <a:rPr lang="pl-PL" sz="1800" b="1" dirty="0"/>
              <a:t>dopamina, zwana hormonem nagrody</a:t>
            </a:r>
            <a:r>
              <a:rPr lang="pl-PL" sz="1800" dirty="0"/>
              <a:t>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1800" dirty="0"/>
              <a:t>Dlaczego? Bo sprawia, że nam się chce. Pozwalanie na samodzielność, na decydowanie o sobie, na wyrażanie swoich potrzeb i pragnień to najlepszy sposób na zaspokajanie potrzeby autonomii.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D8377EFA-D953-4B46-8D73-14D793C66811}"/>
              </a:ext>
            </a:extLst>
          </p:cNvPr>
          <p:cNvSpPr txBox="1"/>
          <p:nvPr/>
        </p:nvSpPr>
        <p:spPr>
          <a:xfrm>
            <a:off x="5971142" y="4976880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Fot. pixabay.com</a:t>
            </a:r>
          </a:p>
        </p:txBody>
      </p:sp>
      <p:pic>
        <p:nvPicPr>
          <p:cNvPr id="4" name="Obraz 3" descr="Obraz zawierający leżące, siedzi, stojące, surfing&#10;&#10;Opis wygenerowany automatycznie">
            <a:extLst>
              <a:ext uri="{FF2B5EF4-FFF2-40B4-BE49-F238E27FC236}">
                <a16:creationId xmlns:a16="http://schemas.microsoft.com/office/drawing/2014/main" xmlns="" id="{01864E44-A215-4DD3-97BB-77BC0D38C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884" y="2159876"/>
            <a:ext cx="4655728" cy="28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9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15"/>
          <p:cNvCxnSpPr/>
          <p:nvPr/>
        </p:nvCxnSpPr>
        <p:spPr>
          <a:xfrm>
            <a:off x="395536" y="1340768"/>
            <a:ext cx="8352928" cy="0"/>
          </a:xfrm>
          <a:prstGeom prst="straightConnector1">
            <a:avLst/>
          </a:prstGeom>
          <a:noFill/>
          <a:ln w="9525" cap="flat" cmpd="sng">
            <a:solidFill>
              <a:srgbClr val="0025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8F0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259565" y="514555"/>
            <a:ext cx="7140002" cy="60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l-PL" sz="2400" b="1" dirty="0">
                <a:solidFill>
                  <a:srgbClr val="0000FF"/>
                </a:solidFill>
              </a:rPr>
              <a:t>Jak dbać o poczucie własnej wartości?</a:t>
            </a:r>
            <a:endParaRPr lang="pl-PL" sz="2400" b="1" dirty="0">
              <a:solidFill>
                <a:srgbClr val="0000FF"/>
              </a:solidFill>
              <a:sym typeface="Arial"/>
            </a:endParaRPr>
          </a:p>
        </p:txBody>
      </p:sp>
      <p:pic>
        <p:nvPicPr>
          <p:cNvPr id="125" name="Google Shape;125;p15"/>
          <p:cNvPicPr preferRelativeResize="0"/>
          <p:nvPr/>
        </p:nvPicPr>
        <p:blipFill rotWithShape="1">
          <a:blip r:embed="rId3">
            <a:alphaModFix/>
          </a:blip>
          <a:srcRect l="15521" r="15521"/>
          <a:stretch/>
        </p:blipFill>
        <p:spPr>
          <a:xfrm>
            <a:off x="334965" y="260648"/>
            <a:ext cx="924600" cy="8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3A9D1B74-6CCA-46CD-941B-DE073F646743}"/>
              </a:ext>
            </a:extLst>
          </p:cNvPr>
          <p:cNvSpPr txBox="1"/>
          <p:nvPr/>
        </p:nvSpPr>
        <p:spPr>
          <a:xfrm>
            <a:off x="3994663" y="1484595"/>
            <a:ext cx="4814372" cy="4536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1800" b="1" dirty="0"/>
              <a:t>Prawdziwie zdrowe poczucie własnej wartości rodzi się w działaniu.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1800" dirty="0"/>
              <a:t>Podejmowanie wyzwań, osiąganie sukcesów i radzenie sobie z przeciwnościami sprawia, że nabieramy zaufania do siebie. Działanie w atmosferze akceptacji, szacunku i życzliwości pozwala przeżywać życie w bezpiecznych warunkach. A zebrane doświadczenia budują obraz siebie.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1800" dirty="0"/>
              <a:t>Bezwarunkowa akceptacja siebie pozwala czuć zadowolenie i radość w sytuacji sukcesu, ale też rozczarowanie i smutek w sytuacji porażki.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D8377EFA-D953-4B46-8D73-14D793C66811}"/>
              </a:ext>
            </a:extLst>
          </p:cNvPr>
          <p:cNvSpPr txBox="1"/>
          <p:nvPr/>
        </p:nvSpPr>
        <p:spPr>
          <a:xfrm>
            <a:off x="1259565" y="4950161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Fot. pixabay.com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E4A7341-4D34-4D95-912F-2777A330A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65" y="2369777"/>
            <a:ext cx="3508565" cy="250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6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15"/>
          <p:cNvCxnSpPr/>
          <p:nvPr/>
        </p:nvCxnSpPr>
        <p:spPr>
          <a:xfrm>
            <a:off x="395536" y="1340768"/>
            <a:ext cx="8352928" cy="0"/>
          </a:xfrm>
          <a:prstGeom prst="straightConnector1">
            <a:avLst/>
          </a:prstGeom>
          <a:noFill/>
          <a:ln w="9525" cap="flat" cmpd="sng">
            <a:solidFill>
              <a:srgbClr val="0025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8F0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259565" y="514555"/>
            <a:ext cx="7140002" cy="60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l-PL" sz="2400" b="1" dirty="0">
                <a:solidFill>
                  <a:srgbClr val="0000FF"/>
                </a:solidFill>
              </a:rPr>
              <a:t>Jak dbać o poczucie własnej wartości?</a:t>
            </a:r>
            <a:endParaRPr lang="pl-PL" sz="2400" b="1" dirty="0">
              <a:solidFill>
                <a:srgbClr val="0000FF"/>
              </a:solidFill>
              <a:sym typeface="Arial"/>
            </a:endParaRPr>
          </a:p>
        </p:txBody>
      </p:sp>
      <p:pic>
        <p:nvPicPr>
          <p:cNvPr id="125" name="Google Shape;125;p15"/>
          <p:cNvPicPr preferRelativeResize="0"/>
          <p:nvPr/>
        </p:nvPicPr>
        <p:blipFill rotWithShape="1">
          <a:blip r:embed="rId3">
            <a:alphaModFix/>
          </a:blip>
          <a:srcRect l="15521" r="15521"/>
          <a:stretch/>
        </p:blipFill>
        <p:spPr>
          <a:xfrm>
            <a:off x="334965" y="260648"/>
            <a:ext cx="924600" cy="8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3A9D1B74-6CCA-46CD-941B-DE073F646743}"/>
              </a:ext>
            </a:extLst>
          </p:cNvPr>
          <p:cNvSpPr txBox="1"/>
          <p:nvPr/>
        </p:nvSpPr>
        <p:spPr>
          <a:xfrm>
            <a:off x="334965" y="1909644"/>
            <a:ext cx="3713756" cy="3130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1800" dirty="0"/>
              <a:t>Poczucie wartości nie jest jednak zależne od pojedynczych zdarzeń.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1800" dirty="0"/>
              <a:t>Większa liczba okazji do działania, bogaty zbiór doświadczeń i grono wspierających, współpracujących ludzi zwiększają szansę na wysokie i stabilne poczucie własnej wartości oraz –po prostu –na szczęśliwe i spełnione życie.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D8377EFA-D953-4B46-8D73-14D793C66811}"/>
              </a:ext>
            </a:extLst>
          </p:cNvPr>
          <p:cNvSpPr txBox="1"/>
          <p:nvPr/>
        </p:nvSpPr>
        <p:spPr>
          <a:xfrm>
            <a:off x="6071343" y="5395772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Fot. pixabay.com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BCD0304-CCD0-480A-81D6-985AB2C92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124" y="1799466"/>
            <a:ext cx="4402340" cy="356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15"/>
          <p:cNvCxnSpPr/>
          <p:nvPr/>
        </p:nvCxnSpPr>
        <p:spPr>
          <a:xfrm>
            <a:off x="395536" y="1340768"/>
            <a:ext cx="8352928" cy="0"/>
          </a:xfrm>
          <a:prstGeom prst="straightConnector1">
            <a:avLst/>
          </a:prstGeom>
          <a:noFill/>
          <a:ln w="9525" cap="flat" cmpd="sng">
            <a:solidFill>
              <a:srgbClr val="0025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E8F0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5"/>
          <p:cNvPicPr preferRelativeResize="0"/>
          <p:nvPr/>
        </p:nvPicPr>
        <p:blipFill rotWithShape="1">
          <a:blip r:embed="rId3">
            <a:alphaModFix/>
          </a:blip>
          <a:srcRect l="15521" r="15521"/>
          <a:stretch/>
        </p:blipFill>
        <p:spPr>
          <a:xfrm>
            <a:off x="334965" y="260648"/>
            <a:ext cx="924600" cy="8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3A9D1B74-6CCA-46CD-941B-DE073F646743}"/>
              </a:ext>
            </a:extLst>
          </p:cNvPr>
          <p:cNvSpPr txBox="1"/>
          <p:nvPr/>
        </p:nvSpPr>
        <p:spPr>
          <a:xfrm>
            <a:off x="395536" y="1799475"/>
            <a:ext cx="8352927" cy="121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1800" dirty="0"/>
              <a:t>Bibliografia: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1800" dirty="0"/>
              <a:t>M. </a:t>
            </a:r>
            <a:r>
              <a:rPr lang="pl-PL" sz="1800" dirty="0" err="1"/>
              <a:t>Libiszewska</a:t>
            </a:r>
            <a:r>
              <a:rPr lang="pl-PL" sz="1800" dirty="0"/>
              <a:t>, </a:t>
            </a:r>
            <a:r>
              <a:rPr lang="pl-PL" sz="1800" i="1" dirty="0"/>
              <a:t>Jak wzmacniać i budować poczucie własnej wartości u dzieci?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1800" dirty="0">
                <a:hlinkClick r:id="rId4"/>
              </a:rPr>
              <a:t>https://wklasie.uniwersytetdzieci.pl/pokaz/2589</a:t>
            </a:r>
            <a:r>
              <a:rPr lang="pl-PL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623632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427</Words>
  <Application>Microsoft Office PowerPoint</Application>
  <PresentationFormat>Pokaz na ekranie (4:3)</PresentationFormat>
  <Paragraphs>39</Paragraphs>
  <Slides>11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</vt:lpstr>
      <vt:lpstr>Projekt realizowany przez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</dc:creator>
  <cp:lastModifiedBy>Ja</cp:lastModifiedBy>
  <cp:revision>12</cp:revision>
  <dcterms:modified xsi:type="dcterms:W3CDTF">2021-02-11T17:25:07Z</dcterms:modified>
</cp:coreProperties>
</file>