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62" r:id="rId2"/>
  </p:sldMasterIdLst>
  <p:notesMasterIdLst>
    <p:notesMasterId r:id="rId11"/>
  </p:notesMasterIdLst>
  <p:sldIdLst>
    <p:sldId id="293" r:id="rId3"/>
    <p:sldId id="257" r:id="rId4"/>
    <p:sldId id="258" r:id="rId5"/>
    <p:sldId id="279" r:id="rId6"/>
    <p:sldId id="280" r:id="rId7"/>
    <p:sldId id="281" r:id="rId8"/>
    <p:sldId id="272" r:id="rId9"/>
    <p:sldId id="28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703F4110-5866-403A-A16E-99D343ED27EF}">
          <p14:sldIdLst>
            <p14:sldId id="293"/>
            <p14:sldId id="257"/>
            <p14:sldId id="258"/>
            <p14:sldId id="279"/>
            <p14:sldId id="280"/>
            <p14:sldId id="281"/>
            <p14:sldId id="272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3"/>
    <a:srgbClr val="C9D522"/>
    <a:srgbClr val="CBE6F9"/>
    <a:srgbClr val="ED6F9C"/>
    <a:srgbClr val="A27DB6"/>
    <a:srgbClr val="5F95CF"/>
    <a:srgbClr val="FCC13F"/>
    <a:srgbClr val="F49C4E"/>
    <a:srgbClr val="37B398"/>
    <a:srgbClr val="EA4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A2CA1F-3267-4498-8071-7EE1E42671EB}">
  <a:tblStyle styleId="{C3A2CA1F-3267-4498-8071-7EE1E42671EB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7E8E7"/>
          </a:solidFill>
        </a:fill>
      </a:tcStyle>
    </a:wholeTbl>
    <a:band1H>
      <a:tcStyle>
        <a:tcBdr/>
        <a:fill>
          <a:solidFill>
            <a:srgbClr val="EFCECA"/>
          </a:solidFill>
        </a:fill>
      </a:tcStyle>
    </a:band1H>
    <a:band1V>
      <a:tcStyle>
        <a:tcBdr/>
        <a:fill>
          <a:solidFill>
            <a:srgbClr val="EFCECA"/>
          </a:solidFill>
        </a:fill>
      </a:tcStyle>
    </a:band1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844" autoAdjust="0"/>
    <p:restoredTop sz="94690"/>
  </p:normalViewPr>
  <p:slideViewPr>
    <p:cSldViewPr snapToGrid="0">
      <p:cViewPr varScale="1">
        <p:scale>
          <a:sx n="108" d="100"/>
          <a:sy n="108" d="100"/>
        </p:scale>
        <p:origin x="118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11-09T18:30:01.76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91173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7:notes"/>
          <p:cNvSpPr txBox="1">
            <a:spLocks noGrp="1"/>
          </p:cNvSpPr>
          <p:nvPr>
            <p:ph type="body" idx="1"/>
          </p:nvPr>
        </p:nvSpPr>
        <p:spPr>
          <a:xfrm>
            <a:off x="1124744" y="4343400"/>
            <a:ext cx="4608512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6345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03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4187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7313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897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9723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7769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2"/>
                </a:solidFill>
                <a:latin typeface="Open Sans" charset="0"/>
                <a:ea typeface="Open Sans" charset="0"/>
                <a:cs typeface="Open Sans" charset="0"/>
                <a:sym typeface="Rockwel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r>
              <a:rPr lang="en-US" dirty="0"/>
              <a:t>Pearson  (c) 2018      Gold Experience 2nd Edition C1 / B2+ / B2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1">
  <p:cSld name="Title Slide Option1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30353" y="1680064"/>
            <a:ext cx="4910667" cy="224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30353" y="4057650"/>
            <a:ext cx="4529667" cy="146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2"/>
          </p:nvPr>
        </p:nvSpPr>
        <p:spPr>
          <a:xfrm>
            <a:off x="630353" y="6265863"/>
            <a:ext cx="52832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0" name="Google Shape;20;p2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" name="Google Shape;21;p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1485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2">
  <p:cSld name="Title Slide Option2"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>
            <a:spLocks noGrp="1"/>
          </p:cNvSpPr>
          <p:nvPr>
            <p:ph type="pic" idx="3"/>
          </p:nvPr>
        </p:nvSpPr>
        <p:spPr>
          <a:xfrm>
            <a:off x="6108699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107"/>
            <a:ext cx="1148400" cy="81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29" name="Google Shape;29;p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" name="Google Shape;30;p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337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Option3">
  <p:cSld name="Title Slide Option3">
    <p:bg>
      <p:bgPr>
        <a:solidFill>
          <a:srgbClr val="595959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833" y="409958"/>
            <a:ext cx="1147212" cy="81053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>
            <a:spLocks noGrp="1"/>
          </p:cNvSpPr>
          <p:nvPr>
            <p:ph type="ctrTitle"/>
          </p:nvPr>
        </p:nvSpPr>
        <p:spPr>
          <a:xfrm>
            <a:off x="630353" y="1681200"/>
            <a:ext cx="4978400" cy="1977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8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628654" y="4057201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2"/>
          </p:nvPr>
        </p:nvSpPr>
        <p:spPr>
          <a:xfrm>
            <a:off x="626150" y="6265863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4"/>
          <p:cNvSpPr>
            <a:spLocks noGrp="1"/>
          </p:cNvSpPr>
          <p:nvPr>
            <p:ph type="pic" idx="3"/>
          </p:nvPr>
        </p:nvSpPr>
        <p:spPr>
          <a:xfrm>
            <a:off x="6108701" y="0"/>
            <a:ext cx="60832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38" name="Google Shape;38;p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984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rgbClr val="FFFFFF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5981100" y="1332225"/>
            <a:ext cx="5587014" cy="39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lnSpc>
                <a:spcPct val="10769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2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1"/>
          </p:nvPr>
        </p:nvSpPr>
        <p:spPr>
          <a:xfrm>
            <a:off x="5977055" y="2000250"/>
            <a:ext cx="5591058" cy="3113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125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>
            <a:spLocks noGrp="1"/>
          </p:cNvSpPr>
          <p:nvPr>
            <p:ph type="pic" idx="2"/>
          </p:nvPr>
        </p:nvSpPr>
        <p:spPr>
          <a:xfrm>
            <a:off x="1" y="0"/>
            <a:ext cx="5168899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3749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ction">
  <p:cSld name="Introduction">
    <p:bg>
      <p:bgPr>
        <a:solidFill>
          <a:schemeClr val="lt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783668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body" idx="1"/>
          </p:nvPr>
        </p:nvSpPr>
        <p:spPr>
          <a:xfrm>
            <a:off x="625090" y="2085975"/>
            <a:ext cx="4711701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048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•"/>
              <a:defRPr sz="1200" b="0" i="1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" name="Google Shape;53;p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210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1">
  <p:cSld name="Divider Option 1">
    <p:bg>
      <p:bgPr>
        <a:blipFill rotWithShape="1">
          <a:blip r:embed="rId2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7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232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2">
  <p:cSld name="Divider Option 2">
    <p:bg>
      <p:bgPr>
        <a:blipFill rotWithShape="1">
          <a:blip r:embed="rId2">
            <a:alphaModFix/>
          </a:blip>
          <a:stretch>
            <a:fillRect l="-30997" r="-30995"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8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5345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3">
  <p:cSld name="Divider Option 3">
    <p:bg>
      <p:bgPr>
        <a:blipFill rotWithShape="1">
          <a:blip r:embed="rId2">
            <a:alphaModFix/>
          </a:blip>
          <a:stretch>
            <a:fillRect l="-37997" r="-37997"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3491400" y="784495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343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4">
  <p:cSld name="Divider Option 4">
    <p:bg>
      <p:bgPr>
        <a:blipFill rotWithShape="1">
          <a:blip r:embed="rId2">
            <a:alphaModFix/>
          </a:blip>
          <a:stretch>
            <a:fillRect l="-27998" r="-27998"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124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5">
  <p:cSld name="Divider Option 5">
    <p:bg>
      <p:bgPr>
        <a:blipFill rotWithShape="1">
          <a:blip r:embed="rId2">
            <a:alphaModFix/>
          </a:blip>
          <a:stretch>
            <a:fillRect l="-11999" r="-11997"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1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576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vider Option 6">
  <p:cSld name="Divider Option 6">
    <p:bg>
      <p:bgPr>
        <a:blipFill rotWithShape="1">
          <a:blip r:embed="rId2">
            <a:alphaModFix/>
          </a:blip>
          <a:stretch>
            <a:fillRect l="-10999" r="-10999"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/>
          <p:nvPr/>
        </p:nvSpPr>
        <p:spPr>
          <a:xfrm>
            <a:off x="3492800" y="784570"/>
            <a:ext cx="5209200" cy="5422209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16779" y="73492"/>
                </a:moveTo>
                <a:cubicBezTo>
                  <a:pt x="119504" y="63571"/>
                  <a:pt x="120000" y="53492"/>
                  <a:pt x="118017" y="44285"/>
                </a:cubicBezTo>
                <a:cubicBezTo>
                  <a:pt x="117357" y="41190"/>
                  <a:pt x="116366" y="38095"/>
                  <a:pt x="115127" y="35238"/>
                </a:cubicBezTo>
                <a:cubicBezTo>
                  <a:pt x="108107" y="19285"/>
                  <a:pt x="92085" y="7380"/>
                  <a:pt x="72181" y="3333"/>
                </a:cubicBezTo>
                <a:cubicBezTo>
                  <a:pt x="55746" y="0"/>
                  <a:pt x="38981" y="2698"/>
                  <a:pt x="25189" y="10952"/>
                </a:cubicBezTo>
                <a:cubicBezTo>
                  <a:pt x="16434" y="16190"/>
                  <a:pt x="9745" y="22936"/>
                  <a:pt x="5863" y="30396"/>
                </a:cubicBezTo>
                <a:cubicBezTo>
                  <a:pt x="1486" y="38809"/>
                  <a:pt x="0" y="49523"/>
                  <a:pt x="1486" y="61507"/>
                </a:cubicBezTo>
                <a:cubicBezTo>
                  <a:pt x="2477" y="68333"/>
                  <a:pt x="4294" y="75079"/>
                  <a:pt x="7102" y="81349"/>
                </a:cubicBezTo>
                <a:cubicBezTo>
                  <a:pt x="7102" y="81428"/>
                  <a:pt x="7102" y="81428"/>
                  <a:pt x="7102" y="81428"/>
                </a:cubicBezTo>
                <a:cubicBezTo>
                  <a:pt x="13131" y="95158"/>
                  <a:pt x="22876" y="105793"/>
                  <a:pt x="35182" y="112063"/>
                </a:cubicBezTo>
                <a:cubicBezTo>
                  <a:pt x="49635" y="119444"/>
                  <a:pt x="65822" y="120000"/>
                  <a:pt x="80770" y="113730"/>
                </a:cubicBezTo>
                <a:cubicBezTo>
                  <a:pt x="98279" y="106507"/>
                  <a:pt x="111741" y="91428"/>
                  <a:pt x="116779" y="7349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671248" y="2973675"/>
            <a:ext cx="4831307" cy="104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5882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3047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 Option1">
  <p:cSld name="Statement and Image  Option1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title"/>
          </p:nvPr>
        </p:nvSpPr>
        <p:spPr>
          <a:xfrm>
            <a:off x="630793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3888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78" name="Google Shape;78;p13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9" name="Google Shape;79;p1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9125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2">
  <p:cSld name="Statement and Image Option2"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59602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6015565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>
            <a:spLocks noGrp="1"/>
          </p:cNvSpPr>
          <p:nvPr>
            <p:ph type="pic" idx="2"/>
          </p:nvPr>
        </p:nvSpPr>
        <p:spPr>
          <a:xfrm>
            <a:off x="7835901" y="0"/>
            <a:ext cx="43561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86" name="Google Shape;86;p14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7" name="Google Shape;87;p1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66633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3">
  <p:cSld name="Statement and Image Option3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>
            <a:spLocks noGrp="1"/>
          </p:cNvSpPr>
          <p:nvPr>
            <p:ph type="title"/>
          </p:nvPr>
        </p:nvSpPr>
        <p:spPr>
          <a:xfrm>
            <a:off x="630792" y="418050"/>
            <a:ext cx="490821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body" idx="1"/>
          </p:nvPr>
        </p:nvSpPr>
        <p:spPr>
          <a:xfrm>
            <a:off x="630792" y="1695450"/>
            <a:ext cx="4908217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6108701" y="0"/>
            <a:ext cx="60833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904317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95" name="Google Shape;95;p15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6" name="Google Shape;96;p1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4099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4">
  <p:cSld name="Statement and Image Option4">
    <p:bg>
      <p:bgPr>
        <a:solidFill>
          <a:srgbClr val="FFFFFF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>
            <a:spLocks noGrp="1"/>
          </p:cNvSpPr>
          <p:nvPr>
            <p:ph type="title"/>
          </p:nvPr>
        </p:nvSpPr>
        <p:spPr>
          <a:xfrm>
            <a:off x="630791" y="418050"/>
            <a:ext cx="6023700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630791" y="1695450"/>
            <a:ext cx="602370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>
            <a:spLocks noGrp="1"/>
          </p:cNvSpPr>
          <p:nvPr>
            <p:ph type="pic" idx="2"/>
          </p:nvPr>
        </p:nvSpPr>
        <p:spPr>
          <a:xfrm>
            <a:off x="782320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634692" y="5838825"/>
            <a:ext cx="4775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2" name="Google Shape;10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04" name="Google Shape;104;p16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94111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5">
  <p:cSld name="Statement and Image Option5">
    <p:bg>
      <p:bgPr>
        <a:solidFill>
          <a:srgbClr val="FFFFF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4931832" y="418050"/>
            <a:ext cx="6620597" cy="1144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4931834" y="1695450"/>
            <a:ext cx="6636280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0" y="0"/>
            <a:ext cx="4368800" cy="68580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11" name="Google Shape;111;p17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1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365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and Image Option6">
  <p:cSld name="Statement and Image Option6"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623888" y="418051"/>
            <a:ext cx="10942105" cy="848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body" idx="1"/>
          </p:nvPr>
        </p:nvSpPr>
        <p:spPr>
          <a:xfrm>
            <a:off x="623888" y="1433513"/>
            <a:ext cx="6833129" cy="312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1701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>
            <a:spLocks noGrp="1"/>
          </p:cNvSpPr>
          <p:nvPr>
            <p:ph type="pic" idx="2"/>
          </p:nvPr>
        </p:nvSpPr>
        <p:spPr>
          <a:xfrm>
            <a:off x="8136130" y="1433513"/>
            <a:ext cx="3416300" cy="452437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7272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7" name="Google Shape;117;p18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8" name="Google Shape;118;p18"/>
          <p:cNvSpPr txBox="1">
            <a:spLocks noGrp="1"/>
          </p:cNvSpPr>
          <p:nvPr>
            <p:ph type="body" idx="3"/>
          </p:nvPr>
        </p:nvSpPr>
        <p:spPr>
          <a:xfrm>
            <a:off x="7023100" y="6172202"/>
            <a:ext cx="4529329" cy="20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1993" y="6374687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1" name="Google Shape;121;p18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2" name="Google Shape;122;p1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21271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1">
  <p:cSld name="Statement Option 1">
    <p:bg>
      <p:bgPr>
        <a:solidFill>
          <a:schemeClr val="lt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53100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 txBox="1">
            <a:spLocks noGrp="1"/>
          </p:cNvSpPr>
          <p:nvPr>
            <p:ph type="ctrTitle"/>
          </p:nvPr>
        </p:nvSpPr>
        <p:spPr>
          <a:xfrm>
            <a:off x="2688608" y="2759846"/>
            <a:ext cx="7110485" cy="133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6375599"/>
            <a:ext cx="927787" cy="281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28" name="Google Shape;128;p19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9" name="Google Shape;129;p1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590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9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tatement Option 4">
  <p:cSld name="Statement Option 4">
    <p:bg>
      <p:bgPr>
        <a:solidFill>
          <a:schemeClr val="accen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390192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0"/>
          <p:cNvSpPr txBox="1">
            <a:spLocks noGrp="1"/>
          </p:cNvSpPr>
          <p:nvPr>
            <p:ph type="ctrTitle"/>
          </p:nvPr>
        </p:nvSpPr>
        <p:spPr>
          <a:xfrm>
            <a:off x="2579426" y="2389032"/>
            <a:ext cx="7206019" cy="164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1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715904" y="4179106"/>
            <a:ext cx="6933064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2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36" name="Google Shape;136;p20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7" name="Google Shape;137;p2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8708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duct Page">
  <p:cSld name="Product Page">
    <p:bg>
      <p:bgPr>
        <a:solidFill>
          <a:srgbClr val="FFFFFF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623888" y="417601"/>
            <a:ext cx="8037512" cy="525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21"/>
          <p:cNvSpPr/>
          <p:nvPr/>
        </p:nvSpPr>
        <p:spPr>
          <a:xfrm>
            <a:off x="623888" y="1752601"/>
            <a:ext cx="6577012" cy="446722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1014761" y="1943100"/>
            <a:ext cx="5716240" cy="31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15384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3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1"/>
          <p:cNvSpPr/>
          <p:nvPr/>
        </p:nvSpPr>
        <p:spPr>
          <a:xfrm>
            <a:off x="7432907" y="3324225"/>
            <a:ext cx="4128828" cy="289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>
            <a:spLocks noGrp="1"/>
          </p:cNvSpPr>
          <p:nvPr>
            <p:ph type="pic" idx="2"/>
          </p:nvPr>
        </p:nvSpPr>
        <p:spPr>
          <a:xfrm>
            <a:off x="7432906" y="1752601"/>
            <a:ext cx="4128000" cy="1571624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body" idx="3"/>
          </p:nvPr>
        </p:nvSpPr>
        <p:spPr>
          <a:xfrm>
            <a:off x="7618626" y="3457575"/>
            <a:ext cx="3675080" cy="239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9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85750" algn="l" rtl="0">
              <a:lnSpc>
                <a:spcPct val="122222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sz="9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00"/>
              <a:buFont typeface="Arial"/>
              <a:buChar char="‒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627835" y="1076325"/>
            <a:ext cx="8033565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21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726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1">
  <p:cSld name="Case study Option1"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2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635039" y="417601"/>
            <a:ext cx="8189912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body" idx="1"/>
          </p:nvPr>
        </p:nvSpPr>
        <p:spPr>
          <a:xfrm>
            <a:off x="4710569" y="1437716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22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22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7" name="Google Shape;157;p22"/>
          <p:cNvSpPr>
            <a:spLocks noGrp="1"/>
          </p:cNvSpPr>
          <p:nvPr>
            <p:ph type="pic" idx="5"/>
          </p:nvPr>
        </p:nvSpPr>
        <p:spPr>
          <a:xfrm>
            <a:off x="9091960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8" name="Google Shape;158;p2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32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se study Option2">
  <p:cSld name="Case study Option2">
    <p:bg>
      <p:bgPr>
        <a:solidFill>
          <a:srgbClr val="FFFFFF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4459558" y="1409700"/>
            <a:ext cx="7099300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4459558" y="1872629"/>
            <a:ext cx="7099300" cy="40995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23"/>
          <p:cNvSpPr txBox="1">
            <a:spLocks noGrp="1"/>
          </p:cNvSpPr>
          <p:nvPr>
            <p:ph type="title"/>
          </p:nvPr>
        </p:nvSpPr>
        <p:spPr>
          <a:xfrm>
            <a:off x="630793" y="417601"/>
            <a:ext cx="8106500" cy="545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4" name="Google Shape;164;p23"/>
          <p:cNvSpPr txBox="1">
            <a:spLocks noGrp="1"/>
          </p:cNvSpPr>
          <p:nvPr>
            <p:ph type="body" idx="1"/>
          </p:nvPr>
        </p:nvSpPr>
        <p:spPr>
          <a:xfrm>
            <a:off x="4710569" y="1447241"/>
            <a:ext cx="6645088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3"/>
          <p:cNvSpPr txBox="1">
            <a:spLocks noGrp="1"/>
          </p:cNvSpPr>
          <p:nvPr>
            <p:ph type="body" idx="2"/>
          </p:nvPr>
        </p:nvSpPr>
        <p:spPr>
          <a:xfrm>
            <a:off x="4738208" y="2019300"/>
            <a:ext cx="6490449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21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lt2"/>
              </a:buClr>
              <a:buSzPts val="1000"/>
              <a:buFont typeface="Arial"/>
              <a:buChar char="-"/>
              <a:defRPr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567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3"/>
          <p:cNvSpPr>
            <a:spLocks noGrp="1"/>
          </p:cNvSpPr>
          <p:nvPr>
            <p:ph type="pic" idx="3"/>
          </p:nvPr>
        </p:nvSpPr>
        <p:spPr>
          <a:xfrm>
            <a:off x="634693" y="1409700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3"/>
          <p:cNvSpPr>
            <a:spLocks noGrp="1"/>
          </p:cNvSpPr>
          <p:nvPr>
            <p:ph type="pic" idx="4"/>
          </p:nvPr>
        </p:nvSpPr>
        <p:spPr>
          <a:xfrm>
            <a:off x="634693" y="3762375"/>
            <a:ext cx="3416300" cy="219075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>
            <a:spLocks noGrp="1"/>
          </p:cNvSpPr>
          <p:nvPr>
            <p:ph type="pic" idx="5"/>
          </p:nvPr>
        </p:nvSpPr>
        <p:spPr>
          <a:xfrm>
            <a:off x="9080809" y="561976"/>
            <a:ext cx="2476499" cy="466725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3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0" name="Google Shape;170;p23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41541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623889" y="1704976"/>
            <a:ext cx="8888102" cy="317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6284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ed">
  <p:cSld name="Numbered">
    <p:bg>
      <p:bgPr>
        <a:solidFill>
          <a:srgbClr val="FFFFFF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115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623887" y="1809750"/>
            <a:ext cx="8910405" cy="3781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22222"/>
              </a:lnSpc>
              <a:spcBef>
                <a:spcPts val="1134"/>
              </a:spcBef>
              <a:spcAft>
                <a:spcPts val="0"/>
              </a:spcAft>
              <a:buClr>
                <a:schemeClr val="dk2"/>
              </a:buClr>
              <a:buSzPts val="1800"/>
              <a:buFont typeface="Times New Roman"/>
              <a:buAutoNum type="arabicPeriod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5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25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014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graphic x3">
  <p:cSld name="Infographic x3">
    <p:bg>
      <p:bgPr>
        <a:solidFill>
          <a:srgbClr val="FFFFFF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10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3" name="Google Shape;183;p26"/>
          <p:cNvSpPr>
            <a:spLocks noGrp="1"/>
          </p:cNvSpPr>
          <p:nvPr>
            <p:ph type="pic" idx="2"/>
          </p:nvPr>
        </p:nvSpPr>
        <p:spPr>
          <a:xfrm>
            <a:off x="1115485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1107018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body" idx="3"/>
          </p:nvPr>
        </p:nvSpPr>
        <p:spPr>
          <a:xfrm>
            <a:off x="1115485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body" idx="4"/>
          </p:nvPr>
        </p:nvSpPr>
        <p:spPr>
          <a:xfrm>
            <a:off x="4718399" y="3924926"/>
            <a:ext cx="2645833" cy="418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5"/>
          </p:nvPr>
        </p:nvSpPr>
        <p:spPr>
          <a:xfrm>
            <a:off x="8366804" y="3924927"/>
            <a:ext cx="2645833" cy="40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7647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34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6"/>
          </p:nvPr>
        </p:nvSpPr>
        <p:spPr>
          <a:xfrm>
            <a:off x="4721563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15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7"/>
          </p:nvPr>
        </p:nvSpPr>
        <p:spPr>
          <a:xfrm>
            <a:off x="8376065" y="4425950"/>
            <a:ext cx="2654300" cy="979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3333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15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8"/>
          </p:nvPr>
        </p:nvSpPr>
        <p:spPr>
          <a:xfrm>
            <a:off x="7023100" y="6172201"/>
            <a:ext cx="4529329" cy="22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6"/>
          <p:cNvSpPr>
            <a:spLocks noGrp="1"/>
          </p:cNvSpPr>
          <p:nvPr>
            <p:ph type="pic" idx="9"/>
          </p:nvPr>
        </p:nvSpPr>
        <p:spPr>
          <a:xfrm>
            <a:off x="47168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6"/>
          <p:cNvSpPr>
            <a:spLocks noGrp="1"/>
          </p:cNvSpPr>
          <p:nvPr>
            <p:ph type="pic" idx="13"/>
          </p:nvPr>
        </p:nvSpPr>
        <p:spPr>
          <a:xfrm>
            <a:off x="8374414" y="2514601"/>
            <a:ext cx="2645833" cy="1319213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93" name="Google Shape;193;p26"/>
          <p:cNvCxnSpPr/>
          <p:nvPr/>
        </p:nvCxnSpPr>
        <p:spPr>
          <a:xfrm>
            <a:off x="621993" y="6124575"/>
            <a:ext cx="10944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4" name="Google Shape;194;p26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5" name="Google Shape;195;p26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63405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7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9896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x3">
  <p:cSld name="Sample Boxed Text x3"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629604" y="2669156"/>
            <a:ext cx="3470400" cy="468000"/>
          </a:xfrm>
          <a:prstGeom prst="rect">
            <a:avLst/>
          </a:prstGeom>
          <a:solidFill>
            <a:srgbClr val="03873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8"/>
          <p:cNvSpPr/>
          <p:nvPr/>
        </p:nvSpPr>
        <p:spPr>
          <a:xfrm>
            <a:off x="629604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29605" y="417601"/>
            <a:ext cx="10938728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876950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2"/>
          </p:nvPr>
        </p:nvSpPr>
        <p:spPr>
          <a:xfrm>
            <a:off x="894018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>
            <a:off x="4387649" y="2669156"/>
            <a:ext cx="3470400" cy="46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8"/>
          <p:cNvSpPr/>
          <p:nvPr/>
        </p:nvSpPr>
        <p:spPr>
          <a:xfrm>
            <a:off x="4387649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body" idx="3"/>
          </p:nvPr>
        </p:nvSpPr>
        <p:spPr>
          <a:xfrm>
            <a:off x="4634995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8"/>
          <p:cNvSpPr txBox="1">
            <a:spLocks noGrp="1"/>
          </p:cNvSpPr>
          <p:nvPr>
            <p:ph type="body" idx="4"/>
          </p:nvPr>
        </p:nvSpPr>
        <p:spPr>
          <a:xfrm>
            <a:off x="4652063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8"/>
          <p:cNvSpPr/>
          <p:nvPr/>
        </p:nvSpPr>
        <p:spPr>
          <a:xfrm>
            <a:off x="8097933" y="2669156"/>
            <a:ext cx="3470400" cy="46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8"/>
          <p:cNvSpPr/>
          <p:nvPr/>
        </p:nvSpPr>
        <p:spPr>
          <a:xfrm>
            <a:off x="8097933" y="3129775"/>
            <a:ext cx="3470400" cy="214006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8"/>
          <p:cNvSpPr txBox="1">
            <a:spLocks noGrp="1"/>
          </p:cNvSpPr>
          <p:nvPr>
            <p:ph type="body" idx="5"/>
          </p:nvPr>
        </p:nvSpPr>
        <p:spPr>
          <a:xfrm>
            <a:off x="8345279" y="2687951"/>
            <a:ext cx="2921479" cy="428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‒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85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8"/>
          <p:cNvSpPr txBox="1">
            <a:spLocks noGrp="1"/>
          </p:cNvSpPr>
          <p:nvPr>
            <p:ph type="body" idx="6"/>
          </p:nvPr>
        </p:nvSpPr>
        <p:spPr>
          <a:xfrm>
            <a:off x="8362347" y="3226998"/>
            <a:ext cx="2994625" cy="155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8"/>
          <p:cNvSpPr txBox="1">
            <a:spLocks noGrp="1"/>
          </p:cNvSpPr>
          <p:nvPr>
            <p:ph type="body" idx="7"/>
          </p:nvPr>
        </p:nvSpPr>
        <p:spPr>
          <a:xfrm>
            <a:off x="635039" y="1685925"/>
            <a:ext cx="109330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8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16" name="Google Shape;216;p28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64407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ample Boxed Text with Image x3">
  <p:cSld name="Sample Boxed Text with Image x3"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"/>
          <p:cNvSpPr/>
          <p:nvPr/>
        </p:nvSpPr>
        <p:spPr>
          <a:xfrm>
            <a:off x="4376412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29"/>
          <p:cNvSpPr/>
          <p:nvPr/>
        </p:nvSpPr>
        <p:spPr>
          <a:xfrm>
            <a:off x="8112069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29"/>
          <p:cNvSpPr/>
          <p:nvPr/>
        </p:nvSpPr>
        <p:spPr>
          <a:xfrm>
            <a:off x="640755" y="2477659"/>
            <a:ext cx="3446400" cy="17184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29"/>
          <p:cNvSpPr txBox="1">
            <a:spLocks noGrp="1"/>
          </p:cNvSpPr>
          <p:nvPr>
            <p:ph type="title"/>
          </p:nvPr>
        </p:nvSpPr>
        <p:spPr>
          <a:xfrm>
            <a:off x="624468" y="417601"/>
            <a:ext cx="10934001" cy="9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2" name="Google Shape;222;p29"/>
          <p:cNvSpPr txBox="1">
            <a:spLocks noGrp="1"/>
          </p:cNvSpPr>
          <p:nvPr>
            <p:ph type="body" idx="1"/>
          </p:nvPr>
        </p:nvSpPr>
        <p:spPr>
          <a:xfrm>
            <a:off x="823643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3" name="Google Shape;223;p29"/>
          <p:cNvSpPr txBox="1">
            <a:spLocks noGrp="1"/>
          </p:cNvSpPr>
          <p:nvPr>
            <p:ph type="body" idx="2"/>
          </p:nvPr>
        </p:nvSpPr>
        <p:spPr>
          <a:xfrm>
            <a:off x="635040" y="1685925"/>
            <a:ext cx="10923430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29"/>
          <p:cNvSpPr>
            <a:spLocks noGrp="1"/>
          </p:cNvSpPr>
          <p:nvPr>
            <p:ph type="pic" idx="3"/>
          </p:nvPr>
        </p:nvSpPr>
        <p:spPr>
          <a:xfrm>
            <a:off x="640755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29"/>
          <p:cNvSpPr txBox="1">
            <a:spLocks noGrp="1"/>
          </p:cNvSpPr>
          <p:nvPr>
            <p:ph type="body" idx="4"/>
          </p:nvPr>
        </p:nvSpPr>
        <p:spPr>
          <a:xfrm>
            <a:off x="4559300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29"/>
          <p:cNvSpPr>
            <a:spLocks noGrp="1"/>
          </p:cNvSpPr>
          <p:nvPr>
            <p:ph type="pic" idx="5"/>
          </p:nvPr>
        </p:nvSpPr>
        <p:spPr>
          <a:xfrm>
            <a:off x="4376412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29"/>
          <p:cNvSpPr txBox="1">
            <a:spLocks noGrp="1"/>
          </p:cNvSpPr>
          <p:nvPr>
            <p:ph type="body" idx="6"/>
          </p:nvPr>
        </p:nvSpPr>
        <p:spPr>
          <a:xfrm>
            <a:off x="8294957" y="3603583"/>
            <a:ext cx="3149600" cy="440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ctr" rtl="0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04800" algn="l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Arial"/>
              <a:buChar char="-"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21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29"/>
          <p:cNvSpPr>
            <a:spLocks noGrp="1"/>
          </p:cNvSpPr>
          <p:nvPr>
            <p:ph type="pic" idx="7"/>
          </p:nvPr>
        </p:nvSpPr>
        <p:spPr>
          <a:xfrm>
            <a:off x="8112069" y="4167534"/>
            <a:ext cx="3446400" cy="1752600"/>
          </a:xfrm>
          <a:prstGeom prst="rect">
            <a:avLst/>
          </a:prstGeom>
          <a:solidFill>
            <a:srgbClr val="BBBBBB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2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80975" marR="0" lvl="1" indent="-18097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352425" marR="0" lvl="2" indent="-174625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81050" marR="0" lvl="3" indent="-635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2286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29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0" name="Google Shape;230;p29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9"/>
          <p:cNvSpPr txBox="1">
            <a:spLocks noGrp="1"/>
          </p:cNvSpPr>
          <p:nvPr>
            <p:ph type="body" idx="8"/>
          </p:nvPr>
        </p:nvSpPr>
        <p:spPr>
          <a:xfrm>
            <a:off x="823643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29"/>
          <p:cNvSpPr txBox="1">
            <a:spLocks noGrp="1"/>
          </p:cNvSpPr>
          <p:nvPr>
            <p:ph type="body" idx="9"/>
          </p:nvPr>
        </p:nvSpPr>
        <p:spPr>
          <a:xfrm>
            <a:off x="4559300" y="255541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873A"/>
              </a:buClr>
              <a:buSzPts val="1400"/>
              <a:buFont typeface="Arial"/>
              <a:buNone/>
              <a:defRPr sz="7300" b="1" i="0" u="none" strike="noStrike" cap="none">
                <a:solidFill>
                  <a:srgbClr val="03873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29"/>
          <p:cNvSpPr txBox="1">
            <a:spLocks noGrp="1"/>
          </p:cNvSpPr>
          <p:nvPr>
            <p:ph type="body" idx="13"/>
          </p:nvPr>
        </p:nvSpPr>
        <p:spPr>
          <a:xfrm>
            <a:off x="8282109" y="2554853"/>
            <a:ext cx="3149599" cy="114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73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661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heading">
  <p:cSld name="Title and Subheading">
    <p:bg>
      <p:bgPr>
        <a:solidFill>
          <a:srgbClr val="FFFFFF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0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77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6" name="Google Shape;236;p30"/>
          <p:cNvSpPr txBox="1">
            <a:spLocks noGrp="1"/>
          </p:cNvSpPr>
          <p:nvPr>
            <p:ph type="body" idx="1"/>
          </p:nvPr>
        </p:nvSpPr>
        <p:spPr>
          <a:xfrm>
            <a:off x="623889" y="1685925"/>
            <a:ext cx="6356774" cy="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7" name="Google Shape;237;p30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8" name="Google Shape;238;p30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4907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4518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ore to Learn">
  <p:cSld name="More to Learn">
    <p:bg>
      <p:bgPr>
        <a:solidFill>
          <a:schemeClr val="l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2"/>
          <p:cNvPicPr preferRelativeResize="0"/>
          <p:nvPr/>
        </p:nvPicPr>
        <p:blipFill rotWithShape="1">
          <a:blip r:embed="rId2">
            <a:alphaModFix/>
          </a:blip>
          <a:srcRect t="5771" b="5310"/>
          <a:stretch/>
        </p:blipFill>
        <p:spPr>
          <a:xfrm>
            <a:off x="2441349" y="0"/>
            <a:ext cx="75492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2"/>
          <p:cNvSpPr txBox="1">
            <a:spLocks noGrp="1"/>
          </p:cNvSpPr>
          <p:nvPr>
            <p:ph type="ctrTitle"/>
          </p:nvPr>
        </p:nvSpPr>
        <p:spPr>
          <a:xfrm>
            <a:off x="3111499" y="2728867"/>
            <a:ext cx="6208900" cy="985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5" name="Google Shape;245;p32"/>
          <p:cNvSpPr txBox="1">
            <a:spLocks noGrp="1"/>
          </p:cNvSpPr>
          <p:nvPr>
            <p:ph type="body" idx="1"/>
          </p:nvPr>
        </p:nvSpPr>
        <p:spPr>
          <a:xfrm>
            <a:off x="3124200" y="3829050"/>
            <a:ext cx="632460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ctr" rtl="0">
              <a:lnSpc>
                <a:spcPct val="11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8634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1" type="blank">
  <p:cSld name="Final Slide Option1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51134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2">
  <p:cSld name="Final Slide Option2"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6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3261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inal Slide Option3">
  <p:cSld name="Final Slide Option3">
    <p:bg>
      <p:bgPr>
        <a:solidFill>
          <a:srgbClr val="595959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433178" y="3558921"/>
            <a:ext cx="3380239" cy="216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360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>
              <a:spcBef>
                <a:spcPts val="0"/>
              </a:spcBef>
              <a:buSzPct val="100000"/>
              <a:defRPr sz="3200"/>
            </a:lvl1pPr>
            <a:lvl2pPr lvl="1">
              <a:spcBef>
                <a:spcPts val="0"/>
              </a:spcBef>
              <a:buSzPct val="100000"/>
              <a:defRPr sz="3200"/>
            </a:lvl2pPr>
            <a:lvl3pPr lvl="2">
              <a:spcBef>
                <a:spcPts val="0"/>
              </a:spcBef>
              <a:buSzPct val="100000"/>
              <a:defRPr sz="3200"/>
            </a:lvl3pPr>
            <a:lvl4pPr lvl="3">
              <a:spcBef>
                <a:spcPts val="0"/>
              </a:spcBef>
              <a:buSzPct val="100000"/>
              <a:defRPr sz="3200"/>
            </a:lvl4pPr>
            <a:lvl5pPr lvl="4">
              <a:spcBef>
                <a:spcPts val="0"/>
              </a:spcBef>
              <a:buSzPct val="100000"/>
              <a:defRPr sz="3200"/>
            </a:lvl5pPr>
            <a:lvl6pPr lvl="5">
              <a:spcBef>
                <a:spcPts val="0"/>
              </a:spcBef>
              <a:buSzPct val="100000"/>
              <a:defRPr sz="3200"/>
            </a:lvl6pPr>
            <a:lvl7pPr lvl="6">
              <a:spcBef>
                <a:spcPts val="0"/>
              </a:spcBef>
              <a:buSzPct val="100000"/>
              <a:defRPr sz="3200"/>
            </a:lvl7pPr>
            <a:lvl8pPr lvl="7">
              <a:spcBef>
                <a:spcPts val="0"/>
              </a:spcBef>
              <a:buSzPct val="100000"/>
              <a:defRPr sz="3200"/>
            </a:lvl8pPr>
            <a:lvl9pPr lvl="8"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SzPct val="100000"/>
              <a:defRPr sz="1600"/>
            </a:lvl1pPr>
            <a:lvl2pPr lvl="1">
              <a:spcBef>
                <a:spcPts val="0"/>
              </a:spcBef>
              <a:buSzPct val="100000"/>
              <a:defRPr sz="1600"/>
            </a:lvl2pPr>
            <a:lvl3pPr lvl="2">
              <a:spcBef>
                <a:spcPts val="0"/>
              </a:spcBef>
              <a:buSzPct val="100000"/>
              <a:defRPr sz="1600"/>
            </a:lvl3pPr>
            <a:lvl4pPr lvl="3">
              <a:spcBef>
                <a:spcPts val="0"/>
              </a:spcBef>
              <a:buSzPct val="100000"/>
              <a:defRPr sz="1600"/>
            </a:lvl4pPr>
            <a:lvl5pPr lvl="4">
              <a:spcBef>
                <a:spcPts val="0"/>
              </a:spcBef>
              <a:buSzPct val="100000"/>
              <a:defRPr sz="1600"/>
            </a:lvl5pPr>
            <a:lvl6pPr lvl="5">
              <a:spcBef>
                <a:spcPts val="0"/>
              </a:spcBef>
              <a:buSzPct val="100000"/>
              <a:defRPr sz="1600"/>
            </a:lvl6pPr>
            <a:lvl7pPr lvl="6">
              <a:spcBef>
                <a:spcPts val="0"/>
              </a:spcBef>
              <a:buSzPct val="100000"/>
              <a:defRPr sz="1600"/>
            </a:lvl7pPr>
            <a:lvl8pPr lvl="7">
              <a:spcBef>
                <a:spcPts val="0"/>
              </a:spcBef>
              <a:buSzPct val="100000"/>
              <a:defRPr sz="1600"/>
            </a:lvl8pPr>
            <a:lvl9pPr lvl="8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6" y="600200"/>
            <a:ext cx="8490300" cy="54543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buSzPct val="100000"/>
              <a:defRPr sz="6400"/>
            </a:lvl1pPr>
            <a:lvl2pPr lvl="1">
              <a:spcBef>
                <a:spcPts val="0"/>
              </a:spcBef>
              <a:buSzPct val="100000"/>
              <a:defRPr sz="6400"/>
            </a:lvl2pPr>
            <a:lvl3pPr lvl="2">
              <a:spcBef>
                <a:spcPts val="0"/>
              </a:spcBef>
              <a:buSzPct val="100000"/>
              <a:defRPr sz="6400"/>
            </a:lvl3pPr>
            <a:lvl4pPr lvl="3">
              <a:spcBef>
                <a:spcPts val="0"/>
              </a:spcBef>
              <a:buSzPct val="100000"/>
              <a:defRPr sz="6400"/>
            </a:lvl4pPr>
            <a:lvl5pPr lvl="4">
              <a:spcBef>
                <a:spcPts val="0"/>
              </a:spcBef>
              <a:buSzPct val="100000"/>
              <a:defRPr sz="6400"/>
            </a:lvl5pPr>
            <a:lvl6pPr lvl="5">
              <a:spcBef>
                <a:spcPts val="0"/>
              </a:spcBef>
              <a:buSzPct val="100000"/>
              <a:defRPr sz="6400"/>
            </a:lvl6pPr>
            <a:lvl7pPr lvl="6">
              <a:spcBef>
                <a:spcPts val="0"/>
              </a:spcBef>
              <a:buSzPct val="100000"/>
              <a:defRPr sz="6400"/>
            </a:lvl7pPr>
            <a:lvl8pPr lvl="7">
              <a:spcBef>
                <a:spcPts val="0"/>
              </a:spcBef>
              <a:buSzPct val="100000"/>
              <a:defRPr sz="6400"/>
            </a:lvl8pPr>
            <a:lvl9pPr lvl="8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6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5600"/>
            </a:lvl1pPr>
            <a:lvl2pPr lvl="1" algn="ctr">
              <a:spcBef>
                <a:spcPts val="0"/>
              </a:spcBef>
              <a:buSzPct val="100000"/>
              <a:defRPr sz="5600"/>
            </a:lvl2pPr>
            <a:lvl3pPr lvl="2" algn="ctr">
              <a:spcBef>
                <a:spcPts val="0"/>
              </a:spcBef>
              <a:buSzPct val="100000"/>
              <a:defRPr sz="5600"/>
            </a:lvl3pPr>
            <a:lvl4pPr lvl="3" algn="ctr">
              <a:spcBef>
                <a:spcPts val="0"/>
              </a:spcBef>
              <a:buSzPct val="100000"/>
              <a:defRPr sz="5600"/>
            </a:lvl4pPr>
            <a:lvl5pPr lvl="4" algn="ctr">
              <a:spcBef>
                <a:spcPts val="0"/>
              </a:spcBef>
              <a:buSzPct val="100000"/>
              <a:defRPr sz="5600"/>
            </a:lvl5pPr>
            <a:lvl6pPr lvl="5" algn="ctr">
              <a:spcBef>
                <a:spcPts val="0"/>
              </a:spcBef>
              <a:buSzPct val="100000"/>
              <a:defRPr sz="5600"/>
            </a:lvl6pPr>
            <a:lvl7pPr lvl="6" algn="ctr">
              <a:spcBef>
                <a:spcPts val="0"/>
              </a:spcBef>
              <a:buSzPct val="100000"/>
              <a:defRPr sz="5600"/>
            </a:lvl7pPr>
            <a:lvl8pPr lvl="7" algn="ctr">
              <a:spcBef>
                <a:spcPts val="0"/>
              </a:spcBef>
              <a:buSzPct val="100000"/>
              <a:defRPr sz="5600"/>
            </a:lvl8pPr>
            <a:lvl9pPr lvl="8"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lvl="0" algn="ctr">
              <a:spcBef>
                <a:spcPts val="0"/>
              </a:spcBef>
              <a:buSzPct val="100000"/>
              <a:defRPr sz="16000"/>
            </a:lvl1pPr>
            <a:lvl2pPr lvl="1" algn="ctr">
              <a:spcBef>
                <a:spcPts val="0"/>
              </a:spcBef>
              <a:buSzPct val="100000"/>
              <a:defRPr sz="16000"/>
            </a:lvl2pPr>
            <a:lvl3pPr lvl="2" algn="ctr">
              <a:spcBef>
                <a:spcPts val="0"/>
              </a:spcBef>
              <a:buSzPct val="100000"/>
              <a:defRPr sz="16000"/>
            </a:lvl3pPr>
            <a:lvl4pPr lvl="3" algn="ctr">
              <a:spcBef>
                <a:spcPts val="0"/>
              </a:spcBef>
              <a:buSzPct val="100000"/>
              <a:defRPr sz="16000"/>
            </a:lvl4pPr>
            <a:lvl5pPr lvl="4" algn="ctr">
              <a:spcBef>
                <a:spcPts val="0"/>
              </a:spcBef>
              <a:buSzPct val="100000"/>
              <a:defRPr sz="16000"/>
            </a:lvl5pPr>
            <a:lvl6pPr lvl="5" algn="ctr">
              <a:spcBef>
                <a:spcPts val="0"/>
              </a:spcBef>
              <a:buSzPct val="100000"/>
              <a:defRPr sz="16000"/>
            </a:lvl6pPr>
            <a:lvl7pPr lvl="6" algn="ctr">
              <a:spcBef>
                <a:spcPts val="0"/>
              </a:spcBef>
              <a:buSzPct val="100000"/>
              <a:defRPr sz="16000"/>
            </a:lvl7pPr>
            <a:lvl8pPr lvl="7" algn="ctr">
              <a:spcBef>
                <a:spcPts val="0"/>
              </a:spcBef>
              <a:buSzPct val="100000"/>
              <a:defRPr sz="16000"/>
            </a:lvl8pPr>
            <a:lvl9pPr lvl="8"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dk2"/>
                </a:solidFill>
              </a:rPr>
              <a:t>‹#›</a:t>
            </a:fld>
            <a:endParaRPr lang="en-US" sz="13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3888" y="417600"/>
            <a:ext cx="10944225" cy="90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imes New Roman"/>
              <a:buNone/>
              <a:defRPr sz="36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3888" y="1704975"/>
            <a:ext cx="10944225" cy="4285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‒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" name="Google Shape;9;p1"/>
          <p:cNvCxnSpPr/>
          <p:nvPr/>
        </p:nvCxnSpPr>
        <p:spPr>
          <a:xfrm>
            <a:off x="11342478" y="6520020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36">
            <a:alphaModFix/>
          </a:blip>
          <a:srcRect/>
          <a:stretch/>
        </p:blipFill>
        <p:spPr>
          <a:xfrm>
            <a:off x="622609" y="6376789"/>
            <a:ext cx="926438" cy="28248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915088" y="6515931"/>
            <a:ext cx="2390822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09870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4.svg"/><Relationship Id="rId3" Type="http://schemas.openxmlformats.org/officeDocument/2006/relationships/customXml" Target="../ink/ink1.xml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11.xml"/><Relationship Id="rId15" Type="http://schemas.openxmlformats.org/officeDocument/2006/relationships/image" Target="../media/image31.png"/><Relationship Id="rId14" Type="http://schemas.openxmlformats.org/officeDocument/2006/relationships/image" Target="../media/image19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72"/>
          <p:cNvSpPr txBox="1">
            <a:spLocks noGrp="1"/>
          </p:cNvSpPr>
          <p:nvPr>
            <p:ph type="ctrTitle"/>
          </p:nvPr>
        </p:nvSpPr>
        <p:spPr>
          <a:xfrm>
            <a:off x="630353" y="1681201"/>
            <a:ext cx="4978400" cy="2063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imes New Roman"/>
              <a:buNone/>
            </a:pPr>
            <a:r>
              <a:rPr lang="pl-PL" sz="3800" b="1" i="0" u="none" strike="noStrike" cap="none" dirty="0" err="1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Grammar</a:t>
            </a:r>
            <a:br>
              <a:rPr lang="pl-PL" dirty="0"/>
            </a:br>
            <a:r>
              <a:rPr lang="pl-PL" dirty="0"/>
              <a:t>B1</a:t>
            </a:r>
            <a:br>
              <a:rPr lang="pl-PL" dirty="0"/>
            </a:br>
            <a:r>
              <a:rPr lang="pl-PL" dirty="0" err="1"/>
              <a:t>defining</a:t>
            </a:r>
            <a:r>
              <a:rPr lang="pl-PL" dirty="0"/>
              <a:t> </a:t>
            </a:r>
            <a:r>
              <a:rPr lang="pl-PL" dirty="0" err="1"/>
              <a:t>relative</a:t>
            </a:r>
            <a:br>
              <a:rPr lang="pl-PL" dirty="0"/>
            </a:br>
            <a:r>
              <a:rPr lang="pl-PL" dirty="0" err="1"/>
              <a:t>clauses</a:t>
            </a:r>
            <a:endParaRPr sz="3800" b="1" i="0" u="none" strike="noStrike" cap="none" dirty="0">
              <a:solidFill>
                <a:schemeClr val="l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19" name="Google Shape;519;p72"/>
          <p:cNvSpPr txBox="1">
            <a:spLocks noGrp="1"/>
          </p:cNvSpPr>
          <p:nvPr>
            <p:ph type="sldNum" idx="12"/>
          </p:nvPr>
        </p:nvSpPr>
        <p:spPr>
          <a:xfrm>
            <a:off x="11386109" y="6515931"/>
            <a:ext cx="166321" cy="110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800" b="1" i="0" u="none" strike="noStrike" kern="0" cap="none" spc="0" normalizeH="0" baseline="0" noProof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</a:t>
            </a:fld>
            <a:endParaRPr kumimoji="0" sz="800" b="1" i="0" u="none" strike="noStrike" kern="0" cap="none" spc="0" normalizeH="0" baseline="0" noProof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2" name="Google Shape;522;p72"/>
          <p:cNvCxnSpPr/>
          <p:nvPr/>
        </p:nvCxnSpPr>
        <p:spPr>
          <a:xfrm>
            <a:off x="11339674" y="6520813"/>
            <a:ext cx="0" cy="864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C61F1FC-170E-49C8-A65C-9763D1CAD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257" y="170583"/>
            <a:ext cx="1629740" cy="1287157"/>
          </a:xfrm>
          <a:prstGeom prst="rect">
            <a:avLst/>
          </a:prstGeom>
        </p:spPr>
      </p:pic>
      <p:sp>
        <p:nvSpPr>
          <p:cNvPr id="12" name="Google Shape;516;p72">
            <a:extLst>
              <a:ext uri="{FF2B5EF4-FFF2-40B4-BE49-F238E27FC236}">
                <a16:creationId xmlns:a16="http://schemas.microsoft.com/office/drawing/2014/main" id="{750676B8-01F4-467A-849A-BDAB2B8DE0F2}"/>
              </a:ext>
            </a:extLst>
          </p:cNvPr>
          <p:cNvSpPr txBox="1">
            <a:spLocks/>
          </p:cNvSpPr>
          <p:nvPr/>
        </p:nvSpPr>
        <p:spPr>
          <a:xfrm>
            <a:off x="628654" y="4534278"/>
            <a:ext cx="4592145" cy="1130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Recommended for: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Gold Experience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Focus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High Note</a:t>
            </a:r>
          </a:p>
          <a:p>
            <a:pPr marL="0" marR="0" lvl="0" indent="0" algn="l" defTabSz="914400" rtl="0" eaLnBrk="1" fontAlgn="auto" latinLnBrk="0" hangingPunct="1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1400"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517;p72">
            <a:extLst>
              <a:ext uri="{FF2B5EF4-FFF2-40B4-BE49-F238E27FC236}">
                <a16:creationId xmlns:a16="http://schemas.microsoft.com/office/drawing/2014/main" id="{9E7443F2-ADCF-44DA-B96A-6A7DA36E866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6150" y="6371879"/>
            <a:ext cx="5287404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Arial"/>
              <a:buNone/>
            </a:pPr>
            <a:r>
              <a:rPr lang="pl-PL" sz="1800" b="0" i="0" u="none" strike="noStrike" cap="none" dirty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2019</a:t>
            </a:r>
            <a:endParaRPr sz="1800" b="0" i="0" u="none" strike="noStrike" cap="none" dirty="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4376748"/>
      </p:ext>
    </p:extLst>
  </p:cSld>
  <p:clrMapOvr>
    <a:masterClrMapping/>
  </p:clrMapOvr>
  <p:transition spd="med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 idx="4294967295"/>
          </p:nvPr>
        </p:nvSpPr>
        <p:spPr>
          <a:xfrm>
            <a:off x="684838" y="1278793"/>
            <a:ext cx="10058399" cy="160934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>
              <a:lnSpc>
                <a:spcPct val="90000"/>
              </a:lnSpc>
              <a:buSzPct val="25000"/>
            </a:pP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can use defining relative clauses to describe a person, place, thing, etc. We do this to make it clear what we are referring to.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4294967295"/>
          </p:nvPr>
        </p:nvSpPr>
        <p:spPr>
          <a:xfrm>
            <a:off x="684837" y="3667597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Let’s look at: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n-US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we use defining relative clauses.</a:t>
            </a:r>
          </a:p>
          <a:p>
            <a:pPr marL="457200" marR="0" lvl="0" indent="-4572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1C4587"/>
              </a:buClr>
              <a:buSzPct val="85000"/>
              <a:buFont typeface="Open Sans"/>
              <a:buAutoNum type="arabicPeriod"/>
            </a:pPr>
            <a:r>
              <a:rPr lang="es-MX" sz="20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Relative pronouns and how to use them.</a:t>
            </a:r>
          </a:p>
        </p:txBody>
      </p:sp>
      <p:sp>
        <p:nvSpPr>
          <p:cNvPr id="3" name="Pentagon 2"/>
          <p:cNvSpPr/>
          <p:nvPr/>
        </p:nvSpPr>
        <p:spPr>
          <a:xfrm>
            <a:off x="8903368" y="5226518"/>
            <a:ext cx="2791327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When do we use them?</a:t>
            </a:r>
          </a:p>
        </p:txBody>
      </p:sp>
      <p:sp>
        <p:nvSpPr>
          <p:cNvPr id="7" name="Google Shape;65;p15">
            <a:extLst>
              <a:ext uri="{FF2B5EF4-FFF2-40B4-BE49-F238E27FC236}">
                <a16:creationId xmlns:a16="http://schemas.microsoft.com/office/drawing/2014/main" id="{267C9518-9E40-4CBE-AD05-8DF8F661BB3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uiExpand="1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</a:t>
            </a:r>
            <a:r>
              <a:rPr lang="en-US" sz="44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we use them?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4294967295"/>
          </p:nvPr>
        </p:nvSpPr>
        <p:spPr>
          <a:xfrm>
            <a:off x="450601" y="915486"/>
            <a:ext cx="8355774" cy="73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d</a:t>
            </a:r>
            <a:r>
              <a:rPr lang="en-US" sz="20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efining relative clauses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id="{27EB51B3-F09F-470B-9F1A-FDAEF5D80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2" y="1615925"/>
            <a:ext cx="1239894" cy="1239894"/>
          </a:xfrm>
          <a:prstGeom prst="rect">
            <a:avLst/>
          </a:prstGeom>
        </p:spPr>
      </p:pic>
      <p:sp>
        <p:nvSpPr>
          <p:cNvPr id="16" name="Rounded Rectangular Callout 33">
            <a:extLst>
              <a:ext uri="{FF2B5EF4-FFF2-40B4-BE49-F238E27FC236}">
                <a16:creationId xmlns:a16="http://schemas.microsoft.com/office/drawing/2014/main" id="{5E204C93-47DD-40FB-8BEE-324CB22B9B07}"/>
              </a:ext>
            </a:extLst>
          </p:cNvPr>
          <p:cNvSpPr/>
          <p:nvPr/>
        </p:nvSpPr>
        <p:spPr>
          <a:xfrm>
            <a:off x="1997613" y="1541435"/>
            <a:ext cx="2926080" cy="1239895"/>
          </a:xfrm>
          <a:prstGeom prst="wedgeRoundRectCallout">
            <a:avLst>
              <a:gd name="adj1" fmla="val -56224"/>
              <a:gd name="adj2" fmla="val -20889"/>
              <a:gd name="adj3" fmla="val 16667"/>
            </a:avLst>
          </a:prstGeom>
          <a:solidFill>
            <a:srgbClr val="ED6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bought the cheapest t-shirt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which was red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pic>
        <p:nvPicPr>
          <p:cNvPr id="17" name="Picture 22">
            <a:extLst>
              <a:ext uri="{FF2B5EF4-FFF2-40B4-BE49-F238E27FC236}">
                <a16:creationId xmlns:a16="http://schemas.microsoft.com/office/drawing/2014/main" id="{90C99CAB-1105-4A4F-B79D-32D1FFA596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60" y="4582249"/>
            <a:ext cx="1239894" cy="1239894"/>
          </a:xfrm>
          <a:prstGeom prst="rect">
            <a:avLst/>
          </a:prstGeom>
        </p:spPr>
      </p:pic>
      <p:sp>
        <p:nvSpPr>
          <p:cNvPr id="19" name="Rounded Rectangular Callout 24">
            <a:extLst>
              <a:ext uri="{FF2B5EF4-FFF2-40B4-BE49-F238E27FC236}">
                <a16:creationId xmlns:a16="http://schemas.microsoft.com/office/drawing/2014/main" id="{78744C84-3E3F-4A64-B961-5E90D4647999}"/>
              </a:ext>
            </a:extLst>
          </p:cNvPr>
          <p:cNvSpPr/>
          <p:nvPr/>
        </p:nvSpPr>
        <p:spPr>
          <a:xfrm>
            <a:off x="275336" y="2997476"/>
            <a:ext cx="2648533" cy="1049244"/>
          </a:xfrm>
          <a:prstGeom prst="wedgeRoundRectCallout">
            <a:avLst>
              <a:gd name="adj1" fmla="val -27723"/>
              <a:gd name="adj2" fmla="val 7409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In the sentence above, </a:t>
            </a:r>
            <a:r>
              <a:rPr lang="en-US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which was red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is a defining relative clause.</a:t>
            </a:r>
          </a:p>
        </p:txBody>
      </p:sp>
      <p:sp>
        <p:nvSpPr>
          <p:cNvPr id="21" name="Rounded Rectangular Callout 24">
            <a:extLst>
              <a:ext uri="{FF2B5EF4-FFF2-40B4-BE49-F238E27FC236}">
                <a16:creationId xmlns:a16="http://schemas.microsoft.com/office/drawing/2014/main" id="{91083101-3ACE-41DE-BF25-33EF104649B1}"/>
              </a:ext>
            </a:extLst>
          </p:cNvPr>
          <p:cNvSpPr/>
          <p:nvPr/>
        </p:nvSpPr>
        <p:spPr>
          <a:xfrm>
            <a:off x="2264899" y="4162614"/>
            <a:ext cx="1772529" cy="1049244"/>
          </a:xfrm>
          <a:prstGeom prst="wedgeRoundRectCallout">
            <a:avLst>
              <a:gd name="adj1" fmla="val -56936"/>
              <a:gd name="adj2" fmla="val 25829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Did the girl buy the cheapest </a:t>
            </a:r>
          </a:p>
          <a:p>
            <a:pPr lvl="0" algn="ctr">
              <a:buSzPct val="25000"/>
            </a:pP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t-shirt?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3" name="Shape 87">
            <a:extLst>
              <a:ext uri="{FF2B5EF4-FFF2-40B4-BE49-F238E27FC236}">
                <a16:creationId xmlns:a16="http://schemas.microsoft.com/office/drawing/2014/main" id="{05980D6D-8EF8-4574-8EEA-D6EF3249D17C}"/>
              </a:ext>
            </a:extLst>
          </p:cNvPr>
          <p:cNvSpPr/>
          <p:nvPr/>
        </p:nvSpPr>
        <p:spPr>
          <a:xfrm>
            <a:off x="3416104" y="3404259"/>
            <a:ext cx="1081151" cy="684619"/>
          </a:xfrm>
          <a:prstGeom prst="cloudCallout">
            <a:avLst>
              <a:gd name="adj1" fmla="val -55219"/>
              <a:gd name="adj2" fmla="val 41326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No.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" name="Rounded Rectangular Callout 24">
            <a:extLst>
              <a:ext uri="{FF2B5EF4-FFF2-40B4-BE49-F238E27FC236}">
                <a16:creationId xmlns:a16="http://schemas.microsoft.com/office/drawing/2014/main" id="{84274BB3-F46C-4FA6-91B8-D016FBFA317D}"/>
              </a:ext>
            </a:extLst>
          </p:cNvPr>
          <p:cNvSpPr/>
          <p:nvPr/>
        </p:nvSpPr>
        <p:spPr>
          <a:xfrm>
            <a:off x="3520731" y="5297521"/>
            <a:ext cx="1772529" cy="1049244"/>
          </a:xfrm>
          <a:prstGeom prst="wedgeRoundRectCallout">
            <a:avLst>
              <a:gd name="adj1" fmla="val -68841"/>
              <a:gd name="adj2" fmla="val -13053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How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do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you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know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?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6" name="Shape 87">
            <a:extLst>
              <a:ext uri="{FF2B5EF4-FFF2-40B4-BE49-F238E27FC236}">
                <a16:creationId xmlns:a16="http://schemas.microsoft.com/office/drawing/2014/main" id="{5FB79304-7177-46D9-8F71-146EBC68E9FB}"/>
              </a:ext>
            </a:extLst>
          </p:cNvPr>
          <p:cNvSpPr/>
          <p:nvPr/>
        </p:nvSpPr>
        <p:spPr>
          <a:xfrm>
            <a:off x="4641970" y="4099788"/>
            <a:ext cx="1772529" cy="992476"/>
          </a:xfrm>
          <a:prstGeom prst="cloudCallout">
            <a:avLst>
              <a:gd name="adj1" fmla="val -47282"/>
              <a:gd name="adj2" fmla="val 64776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600" i="1" dirty="0" err="1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Because</a:t>
            </a:r>
            <a:r>
              <a:rPr lang="es-MX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i="1" dirty="0" err="1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it</a:t>
            </a:r>
            <a:r>
              <a:rPr lang="es-MX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i="1" dirty="0" err="1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is</a:t>
            </a:r>
            <a:r>
              <a:rPr lang="es-MX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i="1" dirty="0" err="1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purple</a:t>
            </a:r>
            <a:r>
              <a:rPr lang="es-MX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s-MX" sz="1600" i="1" dirty="0" err="1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not</a:t>
            </a:r>
            <a:r>
              <a:rPr lang="es-MX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 red.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" name="Rounded Rectangular Callout 24">
            <a:extLst>
              <a:ext uri="{FF2B5EF4-FFF2-40B4-BE49-F238E27FC236}">
                <a16:creationId xmlns:a16="http://schemas.microsoft.com/office/drawing/2014/main" id="{FFB82B31-897B-4C90-9F4D-AE99B30B9542}"/>
              </a:ext>
            </a:extLst>
          </p:cNvPr>
          <p:cNvSpPr/>
          <p:nvPr/>
        </p:nvSpPr>
        <p:spPr>
          <a:xfrm>
            <a:off x="6775865" y="3976079"/>
            <a:ext cx="2553137" cy="1339106"/>
          </a:xfrm>
          <a:prstGeom prst="wedgeRoundRectCallout">
            <a:avLst>
              <a:gd name="adj1" fmla="val -73603"/>
              <a:gd name="adj2" fmla="val 33873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So,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is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the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relative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clause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b="1" i="1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which</a:t>
            </a:r>
            <a:r>
              <a:rPr lang="es-MX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b="1" i="1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was</a:t>
            </a:r>
            <a:r>
              <a:rPr lang="es-MX" sz="1600" b="1" i="1" dirty="0">
                <a:latin typeface="Open Sans" charset="0"/>
                <a:ea typeface="Open Sans" charset="0"/>
                <a:cs typeface="Open Sans" charset="0"/>
                <a:sym typeface="Open Sans"/>
              </a:rPr>
              <a:t> red 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necessary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to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understand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which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t-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shirt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the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girl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bought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?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8" name="Shape 87">
            <a:extLst>
              <a:ext uri="{FF2B5EF4-FFF2-40B4-BE49-F238E27FC236}">
                <a16:creationId xmlns:a16="http://schemas.microsoft.com/office/drawing/2014/main" id="{02C98F7D-3FA9-4DE8-A0A3-A083646EFC85}"/>
              </a:ext>
            </a:extLst>
          </p:cNvPr>
          <p:cNvSpPr/>
          <p:nvPr/>
        </p:nvSpPr>
        <p:spPr>
          <a:xfrm>
            <a:off x="8461962" y="5171879"/>
            <a:ext cx="3802519" cy="1686121"/>
          </a:xfrm>
          <a:prstGeom prst="cloudCallout">
            <a:avLst>
              <a:gd name="adj1" fmla="val -23821"/>
              <a:gd name="adj2" fmla="val -56954"/>
            </a:avLst>
          </a:prstGeom>
          <a:solidFill>
            <a:schemeClr val="bg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s-MX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Yes because she didn’t buy the cheapest t-shirt (the purple one). </a:t>
            </a:r>
            <a:r>
              <a:rPr lang="es-MX" sz="1600" i="1" dirty="0" err="1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She</a:t>
            </a:r>
            <a:r>
              <a:rPr lang="es-MX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i="1" dirty="0" err="1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bought</a:t>
            </a:r>
            <a:r>
              <a:rPr lang="es-MX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i="1" dirty="0" err="1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es-MX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i="1" dirty="0" err="1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cheapest</a:t>
            </a:r>
            <a:r>
              <a:rPr lang="es-MX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i="1" dirty="0" err="1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of</a:t>
            </a:r>
            <a:r>
              <a:rPr lang="es-MX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i="1" dirty="0" err="1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the</a:t>
            </a:r>
            <a:r>
              <a:rPr lang="es-MX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i="1" dirty="0" err="1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two</a:t>
            </a:r>
            <a:r>
              <a:rPr lang="es-MX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s-MX" sz="1600" i="1" u="sng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red</a:t>
            </a:r>
            <a:r>
              <a:rPr lang="es-MX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 t-</a:t>
            </a:r>
            <a:r>
              <a:rPr lang="es-MX" sz="1600" i="1" dirty="0" err="1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shirts</a:t>
            </a:r>
            <a:r>
              <a:rPr lang="es-MX" sz="1600" i="1" dirty="0">
                <a:solidFill>
                  <a:srgbClr val="C9D522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1600" i="1" u="none" strike="noStrike" cap="none" dirty="0">
              <a:solidFill>
                <a:srgbClr val="F49C4E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A844D10-6988-4654-83D9-8A08B694CA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6816" y="1398936"/>
            <a:ext cx="1280749" cy="126163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5340740-9426-498B-B234-993D9D5016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2078" y="1398223"/>
            <a:ext cx="1281473" cy="126234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F4AEDD1-7A2A-40F7-88AD-4C7AF53D7E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4519" y="1398936"/>
            <a:ext cx="909626" cy="1222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1B89BF-B99E-4FB0-8D78-85D1AA80562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5659">
            <a:off x="6351204" y="2500693"/>
            <a:ext cx="1409813" cy="84330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1F0E0EF9-AECE-446C-8CB7-4C600D868908}"/>
              </a:ext>
            </a:extLst>
          </p:cNvPr>
          <p:cNvSpPr/>
          <p:nvPr/>
        </p:nvSpPr>
        <p:spPr>
          <a:xfrm rot="20050050" flipH="1">
            <a:off x="6502400" y="2664955"/>
            <a:ext cx="618982" cy="343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Playfair Display" pitchFamily="2" charset="77"/>
                <a:ea typeface="Open Sans"/>
                <a:cs typeface="Open Sans"/>
                <a:sym typeface="Open Sans"/>
              </a:rPr>
              <a:t>£10</a:t>
            </a:r>
            <a:endParaRPr lang="en-US" sz="2000" b="1" i="1" dirty="0">
              <a:solidFill>
                <a:schemeClr val="tx1"/>
              </a:solidFill>
              <a:latin typeface="Playfair Display" pitchFamily="2" charset="77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D61EB1C-4ACF-48D6-9044-4315F1A64AE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6877">
            <a:off x="8021511" y="2626154"/>
            <a:ext cx="1295227" cy="89056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978E673F-BD6B-4921-923B-91E725B0FC22}"/>
              </a:ext>
            </a:extLst>
          </p:cNvPr>
          <p:cNvSpPr/>
          <p:nvPr/>
        </p:nvSpPr>
        <p:spPr>
          <a:xfrm rot="19355007">
            <a:off x="8160331" y="2868394"/>
            <a:ext cx="730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Playfair Display" pitchFamily="2" charset="77"/>
                <a:ea typeface="Open Sans"/>
                <a:cs typeface="Open Sans"/>
                <a:sym typeface="Open Sans"/>
              </a:rPr>
              <a:t>£20</a:t>
            </a:r>
            <a:endParaRPr lang="en-US" sz="2000" b="1" i="1" dirty="0">
              <a:solidFill>
                <a:schemeClr val="tx1"/>
              </a:solidFill>
              <a:latin typeface="Playfair Display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F5089D0-2FA4-46B6-9DFE-92D3CF936F1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4437">
            <a:off x="9827313" y="2700013"/>
            <a:ext cx="1071819" cy="78153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7378655-A4FE-439F-A59C-186836B4D6EC}"/>
              </a:ext>
            </a:extLst>
          </p:cNvPr>
          <p:cNvSpPr/>
          <p:nvPr/>
        </p:nvSpPr>
        <p:spPr>
          <a:xfrm rot="20105915" flipH="1">
            <a:off x="9915256" y="2808778"/>
            <a:ext cx="661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Playfair Display" pitchFamily="2" charset="77"/>
                <a:ea typeface="Open Sans"/>
                <a:cs typeface="Open Sans"/>
                <a:sym typeface="Open Sans"/>
              </a:rPr>
              <a:t>£30</a:t>
            </a:r>
            <a:endParaRPr lang="en-US" sz="2000" b="1" i="1" dirty="0">
              <a:solidFill>
                <a:schemeClr val="tx1"/>
              </a:solidFill>
              <a:latin typeface="Playfair Display" pitchFamily="2" charset="77"/>
            </a:endParaRPr>
          </a:p>
        </p:txBody>
      </p:sp>
      <p:sp>
        <p:nvSpPr>
          <p:cNvPr id="30" name="Google Shape;65;p15">
            <a:extLst>
              <a:ext uri="{FF2B5EF4-FFF2-40B4-BE49-F238E27FC236}">
                <a16:creationId xmlns:a16="http://schemas.microsoft.com/office/drawing/2014/main" id="{0B6A63A2-C43C-4B3C-8A85-2EFF723D457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1" animBg="1"/>
      <p:bldP spid="21" grpId="1" animBg="1"/>
      <p:bldP spid="23" grpId="1" animBg="1"/>
      <p:bldP spid="25" grpId="1" animBg="1"/>
      <p:bldP spid="26" grpId="1" animBg="1"/>
      <p:bldP spid="27" grpId="1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229387"/>
            <a:ext cx="11000501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When do we use them?</a:t>
            </a:r>
          </a:p>
        </p:txBody>
      </p:sp>
      <p:sp>
        <p:nvSpPr>
          <p:cNvPr id="16" name="Rounded Rectangular Callout 33">
            <a:extLst>
              <a:ext uri="{FF2B5EF4-FFF2-40B4-BE49-F238E27FC236}">
                <a16:creationId xmlns:a16="http://schemas.microsoft.com/office/drawing/2014/main" id="{5E204C93-47DD-40FB-8BEE-324CB22B9B07}"/>
              </a:ext>
            </a:extLst>
          </p:cNvPr>
          <p:cNvSpPr/>
          <p:nvPr/>
        </p:nvSpPr>
        <p:spPr>
          <a:xfrm>
            <a:off x="6177727" y="2116308"/>
            <a:ext cx="4860803" cy="1531601"/>
          </a:xfrm>
          <a:prstGeom prst="wedgeRoundRectCallout">
            <a:avLst>
              <a:gd name="adj1" fmla="val -56224"/>
              <a:gd name="adj2" fmla="val -20889"/>
              <a:gd name="adj3" fmla="val 16667"/>
            </a:avLst>
          </a:prstGeom>
          <a:solidFill>
            <a:srgbClr val="ED6F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bought the cheapest t-shirt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which was red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40506F4-2F56-4FEA-80B9-576422841DC8}"/>
              </a:ext>
            </a:extLst>
          </p:cNvPr>
          <p:cNvSpPr/>
          <p:nvPr/>
        </p:nvSpPr>
        <p:spPr>
          <a:xfrm>
            <a:off x="506936" y="1020015"/>
            <a:ext cx="1094416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rgbClr val="9E3611"/>
              </a:buClr>
              <a:buSzPct val="25000"/>
            </a:pPr>
            <a:r>
              <a:rPr lang="en-US" sz="2500" b="1" u="sng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Defining relative clauses</a:t>
            </a:r>
            <a:r>
              <a:rPr lang="en-US" sz="25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give</a:t>
            </a:r>
            <a:r>
              <a:rPr lang="en-US" sz="25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2500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information which is necessary to tell us which object, person, place, etc. we are talking about.</a:t>
            </a:r>
            <a:endParaRPr lang="en-US" sz="2500" b="1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" name="Rounded Rectangular Callout 27">
            <a:extLst>
              <a:ext uri="{FF2B5EF4-FFF2-40B4-BE49-F238E27FC236}">
                <a16:creationId xmlns:a16="http://schemas.microsoft.com/office/drawing/2014/main" id="{C849A70B-9884-436B-A92C-6A4D07C39A97}"/>
              </a:ext>
            </a:extLst>
          </p:cNvPr>
          <p:cNvSpPr/>
          <p:nvPr/>
        </p:nvSpPr>
        <p:spPr>
          <a:xfrm>
            <a:off x="5849336" y="3916328"/>
            <a:ext cx="5042884" cy="1218133"/>
          </a:xfrm>
          <a:prstGeom prst="wedgeRoundRectCallout">
            <a:avLst>
              <a:gd name="adj1" fmla="val -42122"/>
              <a:gd name="adj2" fmla="val 57534"/>
              <a:gd name="adj3" fmla="val 16667"/>
            </a:avLst>
          </a:prstGeom>
          <a:solidFill>
            <a:srgbClr val="C9D522"/>
          </a:solidFill>
          <a:ln>
            <a:solidFill>
              <a:srgbClr val="C9D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Here, the relative clause, 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which was red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, </a:t>
            </a:r>
            <a:r>
              <a:rPr lang="en-US" sz="16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is necessary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. She didn’t buy the cheapest t-shirt</a:t>
            </a:r>
          </a:p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(the purple one).</a:t>
            </a:r>
          </a:p>
        </p:txBody>
      </p:sp>
      <p:sp>
        <p:nvSpPr>
          <p:cNvPr id="20" name="Arc 77">
            <a:extLst>
              <a:ext uri="{FF2B5EF4-FFF2-40B4-BE49-F238E27FC236}">
                <a16:creationId xmlns:a16="http://schemas.microsoft.com/office/drawing/2014/main" id="{06D8BDD4-2CEC-4523-8D31-CAA035CE5506}"/>
              </a:ext>
            </a:extLst>
          </p:cNvPr>
          <p:cNvSpPr/>
          <p:nvPr/>
        </p:nvSpPr>
        <p:spPr>
          <a:xfrm rot="7573747" flipH="1" flipV="1">
            <a:off x="4005374" y="1830009"/>
            <a:ext cx="2401918" cy="3200376"/>
          </a:xfrm>
          <a:prstGeom prst="arc">
            <a:avLst>
              <a:gd name="adj1" fmla="val 6897341"/>
              <a:gd name="adj2" fmla="val 1395087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22" name="Picture 22">
            <a:extLst>
              <a:ext uri="{FF2B5EF4-FFF2-40B4-BE49-F238E27FC236}">
                <a16:creationId xmlns:a16="http://schemas.microsoft.com/office/drawing/2014/main" id="{CB5D6BE9-1C45-4403-9171-5AE961AE6C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74" y="4930845"/>
            <a:ext cx="1239894" cy="1239894"/>
          </a:xfrm>
          <a:prstGeom prst="rect">
            <a:avLst/>
          </a:prstGeom>
        </p:spPr>
      </p:pic>
      <p:sp>
        <p:nvSpPr>
          <p:cNvPr id="24" name="Rounded Rectangular Callout 24">
            <a:extLst>
              <a:ext uri="{FF2B5EF4-FFF2-40B4-BE49-F238E27FC236}">
                <a16:creationId xmlns:a16="http://schemas.microsoft.com/office/drawing/2014/main" id="{F99CB0C1-D777-47AE-8B5C-5A472A43F5B9}"/>
              </a:ext>
            </a:extLst>
          </p:cNvPr>
          <p:cNvSpPr/>
          <p:nvPr/>
        </p:nvSpPr>
        <p:spPr>
          <a:xfrm>
            <a:off x="1949535" y="4476173"/>
            <a:ext cx="1933456" cy="1049244"/>
          </a:xfrm>
          <a:prstGeom prst="wedgeRoundRectCallout">
            <a:avLst>
              <a:gd name="adj1" fmla="val -60905"/>
              <a:gd name="adj2" fmla="val 33873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This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is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the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cheapest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t-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shirt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29" name="Arc 77">
            <a:extLst>
              <a:ext uri="{FF2B5EF4-FFF2-40B4-BE49-F238E27FC236}">
                <a16:creationId xmlns:a16="http://schemas.microsoft.com/office/drawing/2014/main" id="{2B5EA44A-3960-423D-85C9-DE4043084123}"/>
              </a:ext>
            </a:extLst>
          </p:cNvPr>
          <p:cNvSpPr/>
          <p:nvPr/>
        </p:nvSpPr>
        <p:spPr>
          <a:xfrm rot="7126189" flipH="1" flipV="1">
            <a:off x="4342648" y="1582068"/>
            <a:ext cx="2713861" cy="5291569"/>
          </a:xfrm>
          <a:prstGeom prst="arc">
            <a:avLst>
              <a:gd name="adj1" fmla="val 10618479"/>
              <a:gd name="adj2" fmla="val 1551693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0" name="Rounded Rectangular Callout 24">
            <a:extLst>
              <a:ext uri="{FF2B5EF4-FFF2-40B4-BE49-F238E27FC236}">
                <a16:creationId xmlns:a16="http://schemas.microsoft.com/office/drawing/2014/main" id="{015A0D64-333A-4E53-8195-569D0DD2902F}"/>
              </a:ext>
            </a:extLst>
          </p:cNvPr>
          <p:cNvSpPr/>
          <p:nvPr/>
        </p:nvSpPr>
        <p:spPr>
          <a:xfrm>
            <a:off x="3964045" y="5254545"/>
            <a:ext cx="1772529" cy="1049244"/>
          </a:xfrm>
          <a:prstGeom prst="wedgeRoundRectCallout">
            <a:avLst>
              <a:gd name="adj1" fmla="val -65667"/>
              <a:gd name="adj2" fmla="val 12421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This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is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the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cheapest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t-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shirt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b="1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which</a:t>
            </a:r>
            <a:r>
              <a:rPr lang="es-MX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b="1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is</a:t>
            </a:r>
            <a:r>
              <a:rPr lang="es-MX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 red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31" name="Arc 77">
            <a:extLst>
              <a:ext uri="{FF2B5EF4-FFF2-40B4-BE49-F238E27FC236}">
                <a16:creationId xmlns:a16="http://schemas.microsoft.com/office/drawing/2014/main" id="{16ACAA82-F1A0-495B-9897-DED49C87D11D}"/>
              </a:ext>
            </a:extLst>
          </p:cNvPr>
          <p:cNvSpPr/>
          <p:nvPr/>
        </p:nvSpPr>
        <p:spPr>
          <a:xfrm rot="7573747" flipH="1" flipV="1">
            <a:off x="2172948" y="2008533"/>
            <a:ext cx="2622910" cy="3728446"/>
          </a:xfrm>
          <a:prstGeom prst="arc">
            <a:avLst>
              <a:gd name="adj1" fmla="val 11622204"/>
              <a:gd name="adj2" fmla="val 1459234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2" name="Rounded Rectangular Callout 24">
            <a:extLst>
              <a:ext uri="{FF2B5EF4-FFF2-40B4-BE49-F238E27FC236}">
                <a16:creationId xmlns:a16="http://schemas.microsoft.com/office/drawing/2014/main" id="{C5A5F4A4-8078-41A8-8AA6-673805FA1008}"/>
              </a:ext>
            </a:extLst>
          </p:cNvPr>
          <p:cNvSpPr/>
          <p:nvPr/>
        </p:nvSpPr>
        <p:spPr>
          <a:xfrm>
            <a:off x="6171080" y="5384812"/>
            <a:ext cx="2420027" cy="1068191"/>
          </a:xfrm>
          <a:prstGeom prst="wedgeRoundRectCallout">
            <a:avLst>
              <a:gd name="adj1" fmla="val -60905"/>
              <a:gd name="adj2" fmla="val -2243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Defining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relative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clauses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have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no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comma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before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</a:t>
            </a:r>
            <a:r>
              <a:rPr lang="es-MX" sz="1600" dirty="0" err="1">
                <a:latin typeface="Open Sans" charset="0"/>
                <a:ea typeface="Open Sans" charset="0"/>
                <a:cs typeface="Open Sans" charset="0"/>
                <a:sym typeface="Open Sans"/>
              </a:rPr>
              <a:t>them</a:t>
            </a:r>
            <a:r>
              <a:rPr lang="es-MX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33" name="Pentagon 2">
            <a:extLst>
              <a:ext uri="{FF2B5EF4-FFF2-40B4-BE49-F238E27FC236}">
                <a16:creationId xmlns:a16="http://schemas.microsoft.com/office/drawing/2014/main" id="{40C71CEB-FE60-4981-859D-803697AD97AA}"/>
              </a:ext>
            </a:extLst>
          </p:cNvPr>
          <p:cNvSpPr/>
          <p:nvPr/>
        </p:nvSpPr>
        <p:spPr>
          <a:xfrm>
            <a:off x="9062630" y="5335619"/>
            <a:ext cx="2388472" cy="1117385"/>
          </a:xfrm>
          <a:prstGeom prst="homePlate">
            <a:avLst/>
          </a:prstGeom>
          <a:solidFill>
            <a:srgbClr val="00A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600" dirty="0">
                <a:latin typeface="Open Sans"/>
                <a:ea typeface="Open Sans"/>
                <a:cs typeface="Open Sans"/>
                <a:sym typeface="Open Sans"/>
              </a:rPr>
              <a:t>Relative pronouns…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22FA2DE-004F-4827-B42A-D0085E7B5E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157" y="2141049"/>
            <a:ext cx="1280749" cy="12616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B73B80F-C3FE-49C0-9011-5DD259060F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3419" y="2140336"/>
            <a:ext cx="1281473" cy="12623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D27589-6A38-4F79-B967-FCDF92C98E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860" y="2141049"/>
            <a:ext cx="909626" cy="122219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19AC69A-EEAA-4C07-A373-7AD2F4C19E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65659">
            <a:off x="442545" y="3242806"/>
            <a:ext cx="1409813" cy="84330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EDB768C-536C-4A13-915A-BF354C777A0A}"/>
              </a:ext>
            </a:extLst>
          </p:cNvPr>
          <p:cNvSpPr/>
          <p:nvPr/>
        </p:nvSpPr>
        <p:spPr>
          <a:xfrm rot="20050050" flipH="1">
            <a:off x="593741" y="3407068"/>
            <a:ext cx="618982" cy="343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Playfair Display" pitchFamily="2" charset="77"/>
                <a:ea typeface="Open Sans"/>
                <a:cs typeface="Open Sans"/>
                <a:sym typeface="Open Sans"/>
              </a:rPr>
              <a:t>£10</a:t>
            </a:r>
            <a:endParaRPr lang="en-US" sz="2000" b="1" i="1" dirty="0">
              <a:solidFill>
                <a:schemeClr val="tx1"/>
              </a:solidFill>
              <a:latin typeface="Playfair Display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D382B47-4D3C-4C26-9915-D0ADC24829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46877">
            <a:off x="2112852" y="3368267"/>
            <a:ext cx="1295227" cy="89056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2BC3FD9-29E6-466C-BAAA-E988366F26B1}"/>
              </a:ext>
            </a:extLst>
          </p:cNvPr>
          <p:cNvSpPr/>
          <p:nvPr/>
        </p:nvSpPr>
        <p:spPr>
          <a:xfrm rot="19355007">
            <a:off x="2251672" y="3610507"/>
            <a:ext cx="73082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Playfair Display" pitchFamily="2" charset="77"/>
                <a:ea typeface="Open Sans"/>
                <a:cs typeface="Open Sans"/>
                <a:sym typeface="Open Sans"/>
              </a:rPr>
              <a:t>£20</a:t>
            </a:r>
            <a:endParaRPr lang="en-US" sz="2000" b="1" i="1" dirty="0">
              <a:solidFill>
                <a:schemeClr val="tx1"/>
              </a:solidFill>
              <a:latin typeface="Playfair Display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68F9868-FEEB-4F97-B7C9-3822149C000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74437">
            <a:off x="3918654" y="3442126"/>
            <a:ext cx="1071819" cy="781533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100A90F6-15F2-497A-9D62-43F9328CF4BF}"/>
              </a:ext>
            </a:extLst>
          </p:cNvPr>
          <p:cNvSpPr/>
          <p:nvPr/>
        </p:nvSpPr>
        <p:spPr>
          <a:xfrm rot="20105915" flipH="1">
            <a:off x="4006597" y="3550891"/>
            <a:ext cx="6614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solidFill>
                  <a:schemeClr val="tx1"/>
                </a:solidFill>
                <a:latin typeface="Playfair Display" pitchFamily="2" charset="77"/>
                <a:ea typeface="Open Sans"/>
                <a:cs typeface="Open Sans"/>
                <a:sym typeface="Open Sans"/>
              </a:rPr>
              <a:t>£30</a:t>
            </a:r>
            <a:endParaRPr lang="en-US" sz="2000" b="1" i="1" dirty="0">
              <a:solidFill>
                <a:schemeClr val="tx1"/>
              </a:solidFill>
              <a:latin typeface="Playfair Display" pitchFamily="2" charset="77"/>
            </a:endParaRPr>
          </a:p>
        </p:txBody>
      </p:sp>
      <p:sp>
        <p:nvSpPr>
          <p:cNvPr id="36" name="Google Shape;65;p15">
            <a:extLst>
              <a:ext uri="{FF2B5EF4-FFF2-40B4-BE49-F238E27FC236}">
                <a16:creationId xmlns:a16="http://schemas.microsoft.com/office/drawing/2014/main" id="{7451BE39-30CD-40EE-BBFD-2FBD1B91A6AA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28383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6F9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173115"/>
            <a:ext cx="11070839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What about relative pronouns?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4294967295"/>
          </p:nvPr>
        </p:nvSpPr>
        <p:spPr>
          <a:xfrm>
            <a:off x="450601" y="964660"/>
            <a:ext cx="10634741" cy="73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Relative pronouns connect the relative clause to the rest of the sentence. We use different relative pronouns depending what we are describing.</a:t>
            </a:r>
            <a:endParaRPr lang="en-US" sz="2000" b="1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Rounded Rectangular Callout 27">
            <a:extLst>
              <a:ext uri="{FF2B5EF4-FFF2-40B4-BE49-F238E27FC236}">
                <a16:creationId xmlns:a16="http://schemas.microsoft.com/office/drawing/2014/main" id="{C58EE3E2-E77E-4AF3-B4CA-894796B888CB}"/>
              </a:ext>
            </a:extLst>
          </p:cNvPr>
          <p:cNvSpPr/>
          <p:nvPr/>
        </p:nvSpPr>
        <p:spPr>
          <a:xfrm>
            <a:off x="2073971" y="1867656"/>
            <a:ext cx="2723808" cy="1140082"/>
          </a:xfrm>
          <a:prstGeom prst="wedgeRoundRectCallout">
            <a:avLst>
              <a:gd name="adj1" fmla="val -63365"/>
              <a:gd name="adj2" fmla="val 18791"/>
              <a:gd name="adj3" fmla="val 16667"/>
            </a:avLst>
          </a:prstGeom>
          <a:solidFill>
            <a:srgbClr val="C9D522"/>
          </a:solidFill>
          <a:ln>
            <a:solidFill>
              <a:srgbClr val="C9D5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Look at the examples and complete the table with one of the relative pronouns in bold.</a:t>
            </a:r>
          </a:p>
        </p:txBody>
      </p:sp>
      <p:graphicFrame>
        <p:nvGraphicFramePr>
          <p:cNvPr id="14" name="Table 50">
            <a:extLst>
              <a:ext uri="{FF2B5EF4-FFF2-40B4-BE49-F238E27FC236}">
                <a16:creationId xmlns:a16="http://schemas.microsoft.com/office/drawing/2014/main" id="{6C5DFC15-26E2-4B80-ACD5-8B334C112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871295"/>
              </p:ext>
            </p:extLst>
          </p:nvPr>
        </p:nvGraphicFramePr>
        <p:xfrm>
          <a:off x="5202185" y="1867656"/>
          <a:ext cx="6397570" cy="1758772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198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693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people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693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things/animals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306409"/>
                  </a:ext>
                </a:extLst>
              </a:tr>
              <a:tr h="439693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places</a:t>
                      </a: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687214"/>
                  </a:ext>
                </a:extLst>
              </a:tr>
              <a:tr h="439693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possession</a:t>
                      </a: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latin typeface="Open Sans" charset="0"/>
                        <a:ea typeface="Open Sans" charset="0"/>
                        <a:cs typeface="Open Sans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094483"/>
                  </a:ext>
                </a:extLst>
              </a:tr>
            </a:tbl>
          </a:graphicData>
        </a:graphic>
      </p:graphicFrame>
      <p:pic>
        <p:nvPicPr>
          <p:cNvPr id="15" name="Picture 3">
            <a:extLst>
              <a:ext uri="{FF2B5EF4-FFF2-40B4-BE49-F238E27FC236}">
                <a16:creationId xmlns:a16="http://schemas.microsoft.com/office/drawing/2014/main" id="{A7A86B99-50C7-410A-85DF-3B86B9217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471" y="5208744"/>
            <a:ext cx="1004825" cy="1004825"/>
          </a:xfrm>
          <a:prstGeom prst="rect">
            <a:avLst/>
          </a:prstGeom>
        </p:spPr>
      </p:pic>
      <p:pic>
        <p:nvPicPr>
          <p:cNvPr id="17" name="Picture 5">
            <a:extLst>
              <a:ext uri="{FF2B5EF4-FFF2-40B4-BE49-F238E27FC236}">
                <a16:creationId xmlns:a16="http://schemas.microsoft.com/office/drawing/2014/main" id="{95A6AABF-594D-4D90-9590-37E9F89B08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36" y="5208745"/>
            <a:ext cx="990756" cy="990756"/>
          </a:xfrm>
          <a:prstGeom prst="rect">
            <a:avLst/>
          </a:prstGeom>
        </p:spPr>
      </p:pic>
      <p:pic>
        <p:nvPicPr>
          <p:cNvPr id="18" name="Picture 6">
            <a:extLst>
              <a:ext uri="{FF2B5EF4-FFF2-40B4-BE49-F238E27FC236}">
                <a16:creationId xmlns:a16="http://schemas.microsoft.com/office/drawing/2014/main" id="{E92C2963-7E92-4A0A-B5BA-56D92B85E6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836" y="5208745"/>
            <a:ext cx="1004825" cy="1004825"/>
          </a:xfrm>
          <a:prstGeom prst="rect">
            <a:avLst/>
          </a:prstGeom>
        </p:spPr>
      </p:pic>
      <p:pic>
        <p:nvPicPr>
          <p:cNvPr id="19" name="Picture 7">
            <a:extLst>
              <a:ext uri="{FF2B5EF4-FFF2-40B4-BE49-F238E27FC236}">
                <a16:creationId xmlns:a16="http://schemas.microsoft.com/office/drawing/2014/main" id="{AF06B233-0BA5-4F3E-AF89-A8558AA95E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875" y="5208745"/>
            <a:ext cx="1004825" cy="1004825"/>
          </a:xfrm>
          <a:prstGeom prst="rect">
            <a:avLst/>
          </a:prstGeom>
        </p:spPr>
      </p:pic>
      <p:sp>
        <p:nvSpPr>
          <p:cNvPr id="21" name="Rounded Rectangular Callout 28">
            <a:extLst>
              <a:ext uri="{FF2B5EF4-FFF2-40B4-BE49-F238E27FC236}">
                <a16:creationId xmlns:a16="http://schemas.microsoft.com/office/drawing/2014/main" id="{893CED8E-0015-420E-BF68-DD5C017108C2}"/>
              </a:ext>
            </a:extLst>
          </p:cNvPr>
          <p:cNvSpPr/>
          <p:nvPr/>
        </p:nvSpPr>
        <p:spPr>
          <a:xfrm>
            <a:off x="8060269" y="4008920"/>
            <a:ext cx="1672895" cy="1244926"/>
          </a:xfrm>
          <a:prstGeom prst="wedgeRoundRectCallout">
            <a:avLst>
              <a:gd name="adj1" fmla="val 56701"/>
              <a:gd name="adj2" fmla="val 38062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read a wonderful book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which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was set in New York.</a:t>
            </a:r>
          </a:p>
        </p:txBody>
      </p:sp>
      <p:sp>
        <p:nvSpPr>
          <p:cNvPr id="26" name="Rounded Rectangular Callout 30">
            <a:extLst>
              <a:ext uri="{FF2B5EF4-FFF2-40B4-BE49-F238E27FC236}">
                <a16:creationId xmlns:a16="http://schemas.microsoft.com/office/drawing/2014/main" id="{6ED93D4A-C01B-4888-8661-E2E37BC5A5C7}"/>
              </a:ext>
            </a:extLst>
          </p:cNvPr>
          <p:cNvSpPr/>
          <p:nvPr/>
        </p:nvSpPr>
        <p:spPr>
          <a:xfrm>
            <a:off x="2886516" y="3562182"/>
            <a:ext cx="2315668" cy="1384296"/>
          </a:xfrm>
          <a:prstGeom prst="wedgeRoundRectCallout">
            <a:avLst>
              <a:gd name="adj1" fmla="val -28069"/>
              <a:gd name="adj2" fmla="val 65311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He’s the boy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who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I walk to school with.</a:t>
            </a:r>
          </a:p>
        </p:txBody>
      </p:sp>
      <p:sp>
        <p:nvSpPr>
          <p:cNvPr id="27" name="Rounded Rectangular Callout 31">
            <a:extLst>
              <a:ext uri="{FF2B5EF4-FFF2-40B4-BE49-F238E27FC236}">
                <a16:creationId xmlns:a16="http://schemas.microsoft.com/office/drawing/2014/main" id="{372771C4-469D-4748-A5F3-74547AF82041}"/>
              </a:ext>
            </a:extLst>
          </p:cNvPr>
          <p:cNvSpPr/>
          <p:nvPr/>
        </p:nvSpPr>
        <p:spPr>
          <a:xfrm>
            <a:off x="401075" y="3572888"/>
            <a:ext cx="2032636" cy="1247191"/>
          </a:xfrm>
          <a:prstGeom prst="wedgeRoundRectCallout">
            <a:avLst>
              <a:gd name="adj1" fmla="val -28069"/>
              <a:gd name="adj2" fmla="val 65288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It’s the restaurant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where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I had my birthday party.</a:t>
            </a:r>
          </a:p>
        </p:txBody>
      </p:sp>
      <p:sp>
        <p:nvSpPr>
          <p:cNvPr id="28" name="Rounded Rectangular Callout 32">
            <a:extLst>
              <a:ext uri="{FF2B5EF4-FFF2-40B4-BE49-F238E27FC236}">
                <a16:creationId xmlns:a16="http://schemas.microsoft.com/office/drawing/2014/main" id="{6F76CB94-D6FB-427F-9A67-1A9B329790EF}"/>
              </a:ext>
            </a:extLst>
          </p:cNvPr>
          <p:cNvSpPr/>
          <p:nvPr/>
        </p:nvSpPr>
        <p:spPr>
          <a:xfrm>
            <a:off x="5651983" y="4024615"/>
            <a:ext cx="1743597" cy="921863"/>
          </a:xfrm>
          <a:prstGeom prst="wedgeRoundRectCallout">
            <a:avLst>
              <a:gd name="adj1" fmla="val -27778"/>
              <a:gd name="adj2" fmla="val 81684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dirty="0">
                <a:latin typeface="Open Sans" charset="0"/>
                <a:ea typeface="Open Sans" charset="0"/>
                <a:cs typeface="Open Sans" charset="0"/>
                <a:sym typeface="Open Sans"/>
              </a:rPr>
              <a:t>It’s the dog </a:t>
            </a:r>
            <a:r>
              <a:rPr lang="en-US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whose</a:t>
            </a:r>
            <a:r>
              <a:rPr lang="en-US" dirty="0">
                <a:latin typeface="Open Sans" charset="0"/>
                <a:ea typeface="Open Sans" charset="0"/>
                <a:cs typeface="Open Sans" charset="0"/>
                <a:sym typeface="Open Sans"/>
              </a:rPr>
              <a:t> owner is sitting over there.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84CE946-9414-4DDE-A0A3-4B6468942A7B}"/>
              </a:ext>
            </a:extLst>
          </p:cNvPr>
          <p:cNvSpPr/>
          <p:nvPr/>
        </p:nvSpPr>
        <p:spPr>
          <a:xfrm>
            <a:off x="9439491" y="1909032"/>
            <a:ext cx="987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who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3932195B-EFA4-4AE3-9590-2A4C086E2288}"/>
              </a:ext>
            </a:extLst>
          </p:cNvPr>
          <p:cNvSpPr/>
          <p:nvPr/>
        </p:nvSpPr>
        <p:spPr>
          <a:xfrm>
            <a:off x="9352222" y="2340436"/>
            <a:ext cx="987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Open Sans" charset="0"/>
              </a:rPr>
              <a:t>which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09E30158-A260-48DF-90C6-6FE9477E47FB}"/>
              </a:ext>
            </a:extLst>
          </p:cNvPr>
          <p:cNvSpPr/>
          <p:nvPr/>
        </p:nvSpPr>
        <p:spPr>
          <a:xfrm>
            <a:off x="9394918" y="2772668"/>
            <a:ext cx="9871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where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C28A3932-AE77-4E7A-B8F5-8F4C79450ED3}"/>
              </a:ext>
            </a:extLst>
          </p:cNvPr>
          <p:cNvSpPr/>
          <p:nvPr/>
        </p:nvSpPr>
        <p:spPr>
          <a:xfrm>
            <a:off x="9394917" y="3172778"/>
            <a:ext cx="12701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</a:rPr>
              <a:t>whose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24" name="Picture 22">
            <a:extLst>
              <a:ext uri="{FF2B5EF4-FFF2-40B4-BE49-F238E27FC236}">
                <a16:creationId xmlns:a16="http://schemas.microsoft.com/office/drawing/2014/main" id="{F8FAB147-9660-4BCE-854E-5C4E86ECD6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5" y="1932884"/>
            <a:ext cx="1239894" cy="1239894"/>
          </a:xfrm>
          <a:prstGeom prst="rect">
            <a:avLst/>
          </a:prstGeom>
        </p:spPr>
      </p:pic>
      <p:sp>
        <p:nvSpPr>
          <p:cNvPr id="22" name="Google Shape;65;p15">
            <a:extLst>
              <a:ext uri="{FF2B5EF4-FFF2-40B4-BE49-F238E27FC236}">
                <a16:creationId xmlns:a16="http://schemas.microsoft.com/office/drawing/2014/main" id="{A1B8EDE4-E11A-4907-B590-6F7DC982DC54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4834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6" grpId="0" animBg="1"/>
      <p:bldP spid="27" grpId="0" animBg="1"/>
      <p:bldP spid="28" grpId="0" animBg="1"/>
      <p:bldP spid="4" grpId="0"/>
      <p:bldP spid="29" grpId="0"/>
      <p:bldP spid="30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 idx="4294967295"/>
          </p:nvPr>
        </p:nvSpPr>
        <p:spPr>
          <a:xfrm>
            <a:off x="450601" y="173115"/>
            <a:ext cx="11070839" cy="13120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Font typeface="Rokkitt"/>
              <a:buNone/>
            </a:pPr>
            <a:r>
              <a:rPr lang="en-US" sz="4400" b="1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Function: </a:t>
            </a:r>
            <a:r>
              <a:rPr lang="en-US" sz="4400" i="0" u="none" strike="noStrike" cap="none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What about relative pronouns?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body" idx="4294967295"/>
          </p:nvPr>
        </p:nvSpPr>
        <p:spPr>
          <a:xfrm>
            <a:off x="450601" y="838048"/>
            <a:ext cx="10634741" cy="733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9E3611"/>
              </a:buClr>
              <a:buSzPct val="25000"/>
              <a:buFont typeface="Noto Sans Symbols"/>
              <a:buNone/>
            </a:pP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Relative pronouns connect the relative clause to the rest of the sentence. We use different relative pronouns depending what we are describing.</a:t>
            </a:r>
            <a:endParaRPr lang="en-US" sz="2000" b="1" i="0" u="none" strike="noStrike" cap="none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aphicFrame>
        <p:nvGraphicFramePr>
          <p:cNvPr id="14" name="Table 50">
            <a:extLst>
              <a:ext uri="{FF2B5EF4-FFF2-40B4-BE49-F238E27FC236}">
                <a16:creationId xmlns:a16="http://schemas.microsoft.com/office/drawing/2014/main" id="{6C5DFC15-26E2-4B80-ACD5-8B334C112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48260"/>
              </p:ext>
            </p:extLst>
          </p:nvPr>
        </p:nvGraphicFramePr>
        <p:xfrm>
          <a:off x="535930" y="2687478"/>
          <a:ext cx="6397570" cy="1758772"/>
        </p:xfrm>
        <a:graphic>
          <a:graphicData uri="http://schemas.openxmlformats.org/drawingml/2006/table">
            <a:tbl>
              <a:tblPr firstRow="1" bandRow="1">
                <a:tableStyleId>{C3A2CA1F-3267-4498-8071-7EE1E42671EB}</a:tableStyleId>
              </a:tblPr>
              <a:tblGrid>
                <a:gridCol w="3198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8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9693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people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who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9693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things/animals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which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306409"/>
                  </a:ext>
                </a:extLst>
              </a:tr>
              <a:tr h="439693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places</a:t>
                      </a: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where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2687214"/>
                  </a:ext>
                </a:extLst>
              </a:tr>
              <a:tr h="439693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bg1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             possession</a:t>
                      </a:r>
                    </a:p>
                  </a:txBody>
                  <a:tcPr anchor="ctr">
                    <a:solidFill>
                      <a:srgbClr val="0070C0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002060"/>
                          </a:solidFill>
                          <a:latin typeface="Open Sans" charset="0"/>
                          <a:ea typeface="Open Sans" charset="0"/>
                          <a:cs typeface="Open Sans" charset="0"/>
                        </a:rPr>
                        <a:t>whose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5094483"/>
                  </a:ext>
                </a:extLst>
              </a:tr>
            </a:tbl>
          </a:graphicData>
        </a:graphic>
      </p:graphicFrame>
      <p:sp>
        <p:nvSpPr>
          <p:cNvPr id="21" name="Rounded Rectangular Callout 28">
            <a:extLst>
              <a:ext uri="{FF2B5EF4-FFF2-40B4-BE49-F238E27FC236}">
                <a16:creationId xmlns:a16="http://schemas.microsoft.com/office/drawing/2014/main" id="{893CED8E-0015-420E-BF68-DD5C017108C2}"/>
              </a:ext>
            </a:extLst>
          </p:cNvPr>
          <p:cNvSpPr/>
          <p:nvPr/>
        </p:nvSpPr>
        <p:spPr>
          <a:xfrm>
            <a:off x="6984507" y="1622378"/>
            <a:ext cx="2238083" cy="733799"/>
          </a:xfrm>
          <a:prstGeom prst="wedgeRoundRectCallout">
            <a:avLst>
              <a:gd name="adj1" fmla="val 56701"/>
              <a:gd name="adj2" fmla="val 38062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read a wonderful book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which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was set in New York.</a:t>
            </a:r>
          </a:p>
        </p:txBody>
      </p:sp>
      <p:sp>
        <p:nvSpPr>
          <p:cNvPr id="26" name="Rounded Rectangular Callout 30">
            <a:extLst>
              <a:ext uri="{FF2B5EF4-FFF2-40B4-BE49-F238E27FC236}">
                <a16:creationId xmlns:a16="http://schemas.microsoft.com/office/drawing/2014/main" id="{6ED93D4A-C01B-4888-8661-E2E37BC5A5C7}"/>
              </a:ext>
            </a:extLst>
          </p:cNvPr>
          <p:cNvSpPr/>
          <p:nvPr/>
        </p:nvSpPr>
        <p:spPr>
          <a:xfrm>
            <a:off x="2494808" y="1532909"/>
            <a:ext cx="2032636" cy="733799"/>
          </a:xfrm>
          <a:prstGeom prst="wedgeRoundRectCallout">
            <a:avLst>
              <a:gd name="adj1" fmla="val -28069"/>
              <a:gd name="adj2" fmla="val 65311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He’s the boy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who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I walk to school with.</a:t>
            </a:r>
          </a:p>
        </p:txBody>
      </p:sp>
      <p:sp>
        <p:nvSpPr>
          <p:cNvPr id="27" name="Rounded Rectangular Callout 31">
            <a:extLst>
              <a:ext uri="{FF2B5EF4-FFF2-40B4-BE49-F238E27FC236}">
                <a16:creationId xmlns:a16="http://schemas.microsoft.com/office/drawing/2014/main" id="{372771C4-469D-4748-A5F3-74547AF82041}"/>
              </a:ext>
            </a:extLst>
          </p:cNvPr>
          <p:cNvSpPr/>
          <p:nvPr/>
        </p:nvSpPr>
        <p:spPr>
          <a:xfrm>
            <a:off x="249774" y="1558058"/>
            <a:ext cx="2032636" cy="921863"/>
          </a:xfrm>
          <a:prstGeom prst="wedgeRoundRectCallout">
            <a:avLst>
              <a:gd name="adj1" fmla="val -28069"/>
              <a:gd name="adj2" fmla="val 65288"/>
              <a:gd name="adj3" fmla="val 16667"/>
            </a:avLst>
          </a:prstGeom>
          <a:solidFill>
            <a:srgbClr val="37B3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It’s the restaurant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where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I had my birthday party.</a:t>
            </a:r>
          </a:p>
        </p:txBody>
      </p:sp>
      <p:sp>
        <p:nvSpPr>
          <p:cNvPr id="28" name="Rounded Rectangular Callout 32">
            <a:extLst>
              <a:ext uri="{FF2B5EF4-FFF2-40B4-BE49-F238E27FC236}">
                <a16:creationId xmlns:a16="http://schemas.microsoft.com/office/drawing/2014/main" id="{6F76CB94-D6FB-427F-9A67-1A9B329790EF}"/>
              </a:ext>
            </a:extLst>
          </p:cNvPr>
          <p:cNvSpPr/>
          <p:nvPr/>
        </p:nvSpPr>
        <p:spPr>
          <a:xfrm>
            <a:off x="4689916" y="1467311"/>
            <a:ext cx="1743597" cy="921863"/>
          </a:xfrm>
          <a:prstGeom prst="wedgeRoundRectCallout">
            <a:avLst>
              <a:gd name="adj1" fmla="val -56824"/>
              <a:gd name="adj2" fmla="val 37430"/>
              <a:gd name="adj3" fmla="val 16667"/>
            </a:avLst>
          </a:prstGeom>
          <a:solidFill>
            <a:srgbClr val="A27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dirty="0">
                <a:latin typeface="Open Sans" charset="0"/>
                <a:ea typeface="Open Sans" charset="0"/>
                <a:cs typeface="Open Sans" charset="0"/>
                <a:sym typeface="Open Sans"/>
              </a:rPr>
              <a:t>It’s the dog </a:t>
            </a:r>
            <a:r>
              <a:rPr lang="en-US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whose</a:t>
            </a:r>
            <a:r>
              <a:rPr lang="en-US" dirty="0">
                <a:latin typeface="Open Sans" charset="0"/>
                <a:ea typeface="Open Sans" charset="0"/>
                <a:cs typeface="Open Sans" charset="0"/>
                <a:sym typeface="Open Sans"/>
              </a:rPr>
              <a:t> owner is sitting over there.</a:t>
            </a:r>
          </a:p>
        </p:txBody>
      </p:sp>
      <p:sp>
        <p:nvSpPr>
          <p:cNvPr id="25" name="Rounded Rectangular Callout 27">
            <a:extLst>
              <a:ext uri="{FF2B5EF4-FFF2-40B4-BE49-F238E27FC236}">
                <a16:creationId xmlns:a16="http://schemas.microsoft.com/office/drawing/2014/main" id="{759C89CA-A65F-4ECF-A9EC-257E1215FA11}"/>
              </a:ext>
            </a:extLst>
          </p:cNvPr>
          <p:cNvSpPr/>
          <p:nvPr/>
        </p:nvSpPr>
        <p:spPr>
          <a:xfrm>
            <a:off x="7183735" y="2493234"/>
            <a:ext cx="4742199" cy="921863"/>
          </a:xfrm>
          <a:prstGeom prst="wedgeRoundRectCallout">
            <a:avLst>
              <a:gd name="adj1" fmla="val 52719"/>
              <a:gd name="adj2" fmla="val -36990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In </a:t>
            </a:r>
            <a:r>
              <a:rPr lang="en-US" sz="16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defining relative clauses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, we can also use 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that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instead of 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who 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or 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which. </a:t>
            </a:r>
            <a:endParaRPr lang="en-US" sz="16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sp>
        <p:nvSpPr>
          <p:cNvPr id="33" name="Arc 77">
            <a:extLst>
              <a:ext uri="{FF2B5EF4-FFF2-40B4-BE49-F238E27FC236}">
                <a16:creationId xmlns:a16="http://schemas.microsoft.com/office/drawing/2014/main" id="{8A149D0F-8A3F-4903-8542-190210D6BE45}"/>
              </a:ext>
            </a:extLst>
          </p:cNvPr>
          <p:cNvSpPr/>
          <p:nvPr/>
        </p:nvSpPr>
        <p:spPr>
          <a:xfrm rot="5157138" flipV="1">
            <a:off x="5396786" y="2636310"/>
            <a:ext cx="2089380" cy="2725736"/>
          </a:xfrm>
          <a:prstGeom prst="arc">
            <a:avLst>
              <a:gd name="adj1" fmla="val 7904317"/>
              <a:gd name="adj2" fmla="val 12903484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5" name="Rounded Rectangular Callout 30">
            <a:extLst>
              <a:ext uri="{FF2B5EF4-FFF2-40B4-BE49-F238E27FC236}">
                <a16:creationId xmlns:a16="http://schemas.microsoft.com/office/drawing/2014/main" id="{E1A0D18A-381E-4AE6-A4C0-5D29700FC9FC}"/>
              </a:ext>
            </a:extLst>
          </p:cNvPr>
          <p:cNvSpPr/>
          <p:nvPr/>
        </p:nvSpPr>
        <p:spPr>
          <a:xfrm>
            <a:off x="104280" y="4610614"/>
            <a:ext cx="4416840" cy="1037622"/>
          </a:xfrm>
          <a:prstGeom prst="wedgeRoundRectCallout">
            <a:avLst>
              <a:gd name="adj1" fmla="val 41752"/>
              <a:gd name="adj2" fmla="val -58540"/>
              <a:gd name="adj3" fmla="val 16667"/>
            </a:avLst>
          </a:prstGeom>
          <a:solidFill>
            <a:srgbClr val="FCC1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He’s the boy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who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 I walk to school with.</a:t>
            </a:r>
          </a:p>
          <a:p>
            <a:pPr lvl="0">
              <a:buSzPct val="25000"/>
            </a:pP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He’s the boy I walk to school with.</a:t>
            </a:r>
          </a:p>
        </p:txBody>
      </p:sp>
      <p:sp>
        <p:nvSpPr>
          <p:cNvPr id="36" name="Rounded Rectangular Callout 27">
            <a:extLst>
              <a:ext uri="{FF2B5EF4-FFF2-40B4-BE49-F238E27FC236}">
                <a16:creationId xmlns:a16="http://schemas.microsoft.com/office/drawing/2014/main" id="{BE003B88-7A7A-4852-9AF0-18519D21DA61}"/>
              </a:ext>
            </a:extLst>
          </p:cNvPr>
          <p:cNvSpPr/>
          <p:nvPr/>
        </p:nvSpPr>
        <p:spPr>
          <a:xfrm>
            <a:off x="4591253" y="4974789"/>
            <a:ext cx="3443397" cy="898332"/>
          </a:xfrm>
          <a:prstGeom prst="wedgeRoundRectCallout">
            <a:avLst>
              <a:gd name="adj1" fmla="val 41688"/>
              <a:gd name="adj2" fmla="val -6204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the boy 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is the </a:t>
            </a:r>
            <a:r>
              <a:rPr lang="en-US" sz="16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object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of the clause here, so it </a:t>
            </a:r>
            <a:r>
              <a:rPr lang="en-US" sz="1600" u="sng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can be omitted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: </a:t>
            </a:r>
          </a:p>
          <a:p>
            <a:pPr lvl="0" algn="ctr">
              <a:buSzPct val="25000"/>
            </a:pP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 walk to school with the boy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46B38DF-EA5E-478C-B374-B0C62B4D9739}"/>
              </a:ext>
            </a:extLst>
          </p:cNvPr>
          <p:cNvSpPr/>
          <p:nvPr/>
        </p:nvSpPr>
        <p:spPr>
          <a:xfrm>
            <a:off x="4752426" y="5960228"/>
            <a:ext cx="813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subject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68587115-5512-448C-BEC6-18A0B926D23D}"/>
              </a:ext>
            </a:extLst>
          </p:cNvPr>
          <p:cNvSpPr/>
          <p:nvPr/>
        </p:nvSpPr>
        <p:spPr>
          <a:xfrm>
            <a:off x="7155102" y="5916382"/>
            <a:ext cx="7232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object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8" name="Arc 77">
            <a:extLst>
              <a:ext uri="{FF2B5EF4-FFF2-40B4-BE49-F238E27FC236}">
                <a16:creationId xmlns:a16="http://schemas.microsoft.com/office/drawing/2014/main" id="{F624608E-0FE3-4D6E-9076-082C395DF780}"/>
              </a:ext>
            </a:extLst>
          </p:cNvPr>
          <p:cNvSpPr/>
          <p:nvPr/>
        </p:nvSpPr>
        <p:spPr>
          <a:xfrm rot="11635368" flipV="1">
            <a:off x="2983262" y="4905138"/>
            <a:ext cx="2089380" cy="2725736"/>
          </a:xfrm>
          <a:prstGeom prst="arc">
            <a:avLst>
              <a:gd name="adj1" fmla="val 12490486"/>
              <a:gd name="adj2" fmla="val 1302222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39" name="Arc 77">
            <a:extLst>
              <a:ext uri="{FF2B5EF4-FFF2-40B4-BE49-F238E27FC236}">
                <a16:creationId xmlns:a16="http://schemas.microsoft.com/office/drawing/2014/main" id="{48F5CAEC-2C70-4258-9D8D-243456E17FD7}"/>
              </a:ext>
            </a:extLst>
          </p:cNvPr>
          <p:cNvSpPr/>
          <p:nvPr/>
        </p:nvSpPr>
        <p:spPr>
          <a:xfrm rot="11635368" flipV="1">
            <a:off x="5361832" y="4834797"/>
            <a:ext cx="2089380" cy="2725736"/>
          </a:xfrm>
          <a:prstGeom prst="arc">
            <a:avLst>
              <a:gd name="adj1" fmla="val 12490486"/>
              <a:gd name="adj2" fmla="val 1302222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1" name="Rounded Rectangular Callout 28">
            <a:extLst>
              <a:ext uri="{FF2B5EF4-FFF2-40B4-BE49-F238E27FC236}">
                <a16:creationId xmlns:a16="http://schemas.microsoft.com/office/drawing/2014/main" id="{D33CC578-FC92-4A82-B44E-0B721C430D00}"/>
              </a:ext>
            </a:extLst>
          </p:cNvPr>
          <p:cNvSpPr/>
          <p:nvPr/>
        </p:nvSpPr>
        <p:spPr>
          <a:xfrm>
            <a:off x="8100420" y="4761216"/>
            <a:ext cx="3987299" cy="733799"/>
          </a:xfrm>
          <a:prstGeom prst="wedgeRoundRectCallout">
            <a:avLst>
              <a:gd name="adj1" fmla="val 28759"/>
              <a:gd name="adj2" fmla="val -59710"/>
              <a:gd name="adj3" fmla="val 16667"/>
            </a:avLst>
          </a:prstGeom>
          <a:solidFill>
            <a:srgbClr val="EA4E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read a book </a:t>
            </a:r>
            <a:r>
              <a:rPr lang="en-US" sz="1600" b="1" dirty="0">
                <a:latin typeface="Open Sans" charset="0"/>
                <a:ea typeface="Open Sans" charset="0"/>
                <a:cs typeface="Open Sans" charset="0"/>
                <a:sym typeface="Open Sans"/>
              </a:rPr>
              <a:t>which </a:t>
            </a: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was set in NYC.</a:t>
            </a:r>
          </a:p>
          <a:p>
            <a:pPr lvl="0">
              <a:buSzPct val="25000"/>
            </a:pPr>
            <a:endParaRPr lang="en-US" sz="1600" dirty="0">
              <a:latin typeface="Open Sans" charset="0"/>
              <a:ea typeface="Open Sans" charset="0"/>
              <a:cs typeface="Open Sans" charset="0"/>
              <a:sym typeface="Open Sans"/>
            </a:endParaRPr>
          </a:p>
          <a:p>
            <a:pPr lvl="0">
              <a:buSzPct val="25000"/>
            </a:pPr>
            <a:r>
              <a:rPr lang="en-US" sz="1600" dirty="0">
                <a:latin typeface="Open Sans" charset="0"/>
                <a:ea typeface="Open Sans" charset="0"/>
                <a:cs typeface="Open Sans" charset="0"/>
                <a:sym typeface="Open Sans"/>
              </a:rPr>
              <a:t>I read a book was set in NYC.</a:t>
            </a:r>
          </a:p>
        </p:txBody>
      </p:sp>
      <p:sp>
        <p:nvSpPr>
          <p:cNvPr id="43" name="Rounded Rectangular Callout 27">
            <a:extLst>
              <a:ext uri="{FF2B5EF4-FFF2-40B4-BE49-F238E27FC236}">
                <a16:creationId xmlns:a16="http://schemas.microsoft.com/office/drawing/2014/main" id="{6C9D563A-CE32-4B6C-89A7-385F891285C8}"/>
              </a:ext>
            </a:extLst>
          </p:cNvPr>
          <p:cNvSpPr/>
          <p:nvPr/>
        </p:nvSpPr>
        <p:spPr>
          <a:xfrm>
            <a:off x="8090982" y="5604406"/>
            <a:ext cx="3724785" cy="898332"/>
          </a:xfrm>
          <a:prstGeom prst="wedgeRoundRectCallout">
            <a:avLst>
              <a:gd name="adj1" fmla="val 53536"/>
              <a:gd name="adj2" fmla="val -41688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The book 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is the </a:t>
            </a:r>
            <a:r>
              <a:rPr lang="en-US" sz="16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subject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of the clause here, so it </a:t>
            </a:r>
            <a:r>
              <a:rPr lang="en-US" sz="1600" u="sng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can’t be omitted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: </a:t>
            </a:r>
          </a:p>
          <a:p>
            <a:pPr lvl="0" algn="ctr">
              <a:buSzPct val="25000"/>
            </a:pP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The book was set in NYC.</a:t>
            </a: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FDAEBD9C-D231-4327-87E4-35DE94712E7C}"/>
              </a:ext>
            </a:extLst>
          </p:cNvPr>
          <p:cNvSpPr/>
          <p:nvPr/>
        </p:nvSpPr>
        <p:spPr>
          <a:xfrm>
            <a:off x="8985054" y="6520397"/>
            <a:ext cx="81321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subject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5" name="Arc 77">
            <a:extLst>
              <a:ext uri="{FF2B5EF4-FFF2-40B4-BE49-F238E27FC236}">
                <a16:creationId xmlns:a16="http://schemas.microsoft.com/office/drawing/2014/main" id="{E1343F23-5D9C-409E-A995-9D46D261C832}"/>
              </a:ext>
            </a:extLst>
          </p:cNvPr>
          <p:cNvSpPr/>
          <p:nvPr/>
        </p:nvSpPr>
        <p:spPr>
          <a:xfrm rot="11635368" flipV="1">
            <a:off x="7281741" y="5465307"/>
            <a:ext cx="2089380" cy="2725736"/>
          </a:xfrm>
          <a:prstGeom prst="arc">
            <a:avLst>
              <a:gd name="adj1" fmla="val 12490486"/>
              <a:gd name="adj2" fmla="val 1302222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B8BFD9F5-AFBC-4906-A59B-8800CDAB4A5D}"/>
              </a:ext>
            </a:extLst>
          </p:cNvPr>
          <p:cNvSpPr/>
          <p:nvPr/>
        </p:nvSpPr>
        <p:spPr>
          <a:xfrm>
            <a:off x="5587128" y="5958797"/>
            <a:ext cx="563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verb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7" name="Arc 77">
            <a:extLst>
              <a:ext uri="{FF2B5EF4-FFF2-40B4-BE49-F238E27FC236}">
                <a16:creationId xmlns:a16="http://schemas.microsoft.com/office/drawing/2014/main" id="{83563718-953F-4CE2-89C1-EE17654CBE1A}"/>
              </a:ext>
            </a:extLst>
          </p:cNvPr>
          <p:cNvSpPr/>
          <p:nvPr/>
        </p:nvSpPr>
        <p:spPr>
          <a:xfrm rot="10476432" flipV="1">
            <a:off x="3565406" y="5288767"/>
            <a:ext cx="2245841" cy="2725736"/>
          </a:xfrm>
          <a:prstGeom prst="arc">
            <a:avLst>
              <a:gd name="adj1" fmla="val 12470067"/>
              <a:gd name="adj2" fmla="val 13240131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8" name="Rectángulo 47">
            <a:extLst>
              <a:ext uri="{FF2B5EF4-FFF2-40B4-BE49-F238E27FC236}">
                <a16:creationId xmlns:a16="http://schemas.microsoft.com/office/drawing/2014/main" id="{FE987DA0-9F7C-4B90-8D11-D788261A0DCF}"/>
              </a:ext>
            </a:extLst>
          </p:cNvPr>
          <p:cNvSpPr/>
          <p:nvPr/>
        </p:nvSpPr>
        <p:spPr>
          <a:xfrm>
            <a:off x="9878885" y="6520397"/>
            <a:ext cx="56390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verb 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9" name="Arc 77">
            <a:extLst>
              <a:ext uri="{FF2B5EF4-FFF2-40B4-BE49-F238E27FC236}">
                <a16:creationId xmlns:a16="http://schemas.microsoft.com/office/drawing/2014/main" id="{5DAE93D5-4214-462A-925F-BE9813C73FB0}"/>
              </a:ext>
            </a:extLst>
          </p:cNvPr>
          <p:cNvSpPr/>
          <p:nvPr/>
        </p:nvSpPr>
        <p:spPr>
          <a:xfrm rot="11635368" flipV="1">
            <a:off x="8175572" y="5465307"/>
            <a:ext cx="2089380" cy="2725736"/>
          </a:xfrm>
          <a:prstGeom prst="arc">
            <a:avLst>
              <a:gd name="adj1" fmla="val 12490486"/>
              <a:gd name="adj2" fmla="val 13022228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0" name="Rounded Rectangular Callout 27">
            <a:extLst>
              <a:ext uri="{FF2B5EF4-FFF2-40B4-BE49-F238E27FC236}">
                <a16:creationId xmlns:a16="http://schemas.microsoft.com/office/drawing/2014/main" id="{B0098BD5-107A-4F6F-BD06-0017C0D473AA}"/>
              </a:ext>
            </a:extLst>
          </p:cNvPr>
          <p:cNvSpPr/>
          <p:nvPr/>
        </p:nvSpPr>
        <p:spPr>
          <a:xfrm>
            <a:off x="7135905" y="3531667"/>
            <a:ext cx="4742199" cy="1129114"/>
          </a:xfrm>
          <a:prstGeom prst="wedgeRoundRectCallout">
            <a:avLst>
              <a:gd name="adj1" fmla="val 52719"/>
              <a:gd name="adj2" fmla="val -36990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In </a:t>
            </a:r>
            <a:r>
              <a:rPr lang="en-US" sz="16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defining relative clauses,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we can omit the relative pronouns 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who, which 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or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that 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when the relative pronoun is the </a:t>
            </a:r>
            <a:r>
              <a:rPr lang="en-US" sz="1600" u="sng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object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of the clause, not the </a:t>
            </a:r>
            <a:r>
              <a:rPr lang="en-US" sz="1600" u="sng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subject.</a:t>
            </a: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 Look…</a:t>
            </a:r>
            <a:endParaRPr lang="en-US" sz="16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  <a:sym typeface="Open Sans"/>
            </a:endParaRPr>
          </a:p>
        </p:txBody>
      </p:sp>
      <p:pic>
        <p:nvPicPr>
          <p:cNvPr id="42" name="Picture 22">
            <a:extLst>
              <a:ext uri="{FF2B5EF4-FFF2-40B4-BE49-F238E27FC236}">
                <a16:creationId xmlns:a16="http://schemas.microsoft.com/office/drawing/2014/main" id="{5F801E5C-780F-40B2-9B79-AF6D388B69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2031" y="1153479"/>
            <a:ext cx="1091427" cy="1091427"/>
          </a:xfrm>
          <a:prstGeom prst="rect">
            <a:avLst/>
          </a:prstGeom>
        </p:spPr>
      </p:pic>
      <p:sp>
        <p:nvSpPr>
          <p:cNvPr id="50" name="Rounded Rectangular Callout 27">
            <a:extLst>
              <a:ext uri="{FF2B5EF4-FFF2-40B4-BE49-F238E27FC236}">
                <a16:creationId xmlns:a16="http://schemas.microsoft.com/office/drawing/2014/main" id="{50144CE9-92D6-468F-AA7D-D2BD450F0EC6}"/>
              </a:ext>
            </a:extLst>
          </p:cNvPr>
          <p:cNvSpPr/>
          <p:nvPr/>
        </p:nvSpPr>
        <p:spPr>
          <a:xfrm>
            <a:off x="482806" y="5751151"/>
            <a:ext cx="3328211" cy="570129"/>
          </a:xfrm>
          <a:prstGeom prst="wedgeRoundRectCallout">
            <a:avLst>
              <a:gd name="adj1" fmla="val 41688"/>
              <a:gd name="adj2" fmla="val -62046"/>
              <a:gd name="adj3" fmla="val 16667"/>
            </a:avLst>
          </a:prstGeom>
          <a:solidFill>
            <a:srgbClr val="C9D5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SzPct val="25000"/>
            </a:pPr>
            <a:r>
              <a:rPr lang="en-US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We never make relative pronouns plural, e.g. </a:t>
            </a:r>
            <a:r>
              <a:rPr lang="en-US" sz="1600" i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whos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, </a:t>
            </a:r>
            <a:r>
              <a:rPr lang="en-US" sz="1600" i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whiches</a:t>
            </a:r>
            <a:r>
              <a:rPr lang="en-US" sz="1600" i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  <a:sym typeface="Open Sans"/>
              </a:rPr>
              <a:t>.</a:t>
            </a:r>
          </a:p>
        </p:txBody>
      </p:sp>
      <p:pic>
        <p:nvPicPr>
          <p:cNvPr id="3" name="Graphic 2" descr="Checkmark">
            <a:extLst>
              <a:ext uri="{FF2B5EF4-FFF2-40B4-BE49-F238E27FC236}">
                <a16:creationId xmlns:a16="http://schemas.microsoft.com/office/drawing/2014/main" id="{5C6A9654-F206-4538-A9A3-E2C81EE462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3913" y="4729052"/>
            <a:ext cx="362623" cy="362623"/>
          </a:xfrm>
          <a:prstGeom prst="rect">
            <a:avLst/>
          </a:prstGeom>
        </p:spPr>
      </p:pic>
      <p:pic>
        <p:nvPicPr>
          <p:cNvPr id="52" name="Graphic 51" descr="Checkmark">
            <a:extLst>
              <a:ext uri="{FF2B5EF4-FFF2-40B4-BE49-F238E27FC236}">
                <a16:creationId xmlns:a16="http://schemas.microsoft.com/office/drawing/2014/main" id="{6041FD98-49EF-4E01-BA60-44EA23EB9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1126" y="5155759"/>
            <a:ext cx="362623" cy="362623"/>
          </a:xfrm>
          <a:prstGeom prst="rect">
            <a:avLst/>
          </a:prstGeom>
        </p:spPr>
      </p:pic>
      <p:pic>
        <p:nvPicPr>
          <p:cNvPr id="53" name="Graphic 52" descr="Checkmark">
            <a:extLst>
              <a:ext uri="{FF2B5EF4-FFF2-40B4-BE49-F238E27FC236}">
                <a16:creationId xmlns:a16="http://schemas.microsoft.com/office/drawing/2014/main" id="{3CFC9D25-36FB-40F2-AE79-6564C0903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34455" y="4793136"/>
            <a:ext cx="362623" cy="362623"/>
          </a:xfrm>
          <a:prstGeom prst="rect">
            <a:avLst/>
          </a:prstGeom>
        </p:spPr>
      </p:pic>
      <p:pic>
        <p:nvPicPr>
          <p:cNvPr id="5" name="Graphic 4" descr="Close">
            <a:extLst>
              <a:ext uri="{FF2B5EF4-FFF2-40B4-BE49-F238E27FC236}">
                <a16:creationId xmlns:a16="http://schemas.microsoft.com/office/drawing/2014/main" id="{4759D073-51B5-40A4-B131-A557B09CA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419053" y="5955380"/>
            <a:ext cx="362623" cy="362623"/>
          </a:xfrm>
          <a:prstGeom prst="rect">
            <a:avLst/>
          </a:prstGeom>
        </p:spPr>
      </p:pic>
      <p:pic>
        <p:nvPicPr>
          <p:cNvPr id="54" name="Graphic 53" descr="Close">
            <a:extLst>
              <a:ext uri="{FF2B5EF4-FFF2-40B4-BE49-F238E27FC236}">
                <a16:creationId xmlns:a16="http://schemas.microsoft.com/office/drawing/2014/main" id="{8745B21C-8D9E-463C-B40A-BB64B4B21E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2329" y="5170022"/>
            <a:ext cx="362623" cy="362623"/>
          </a:xfrm>
          <a:prstGeom prst="rect">
            <a:avLst/>
          </a:prstGeom>
        </p:spPr>
      </p:pic>
      <p:sp>
        <p:nvSpPr>
          <p:cNvPr id="51" name="Google Shape;65;p15">
            <a:extLst>
              <a:ext uri="{FF2B5EF4-FFF2-40B4-BE49-F238E27FC236}">
                <a16:creationId xmlns:a16="http://schemas.microsoft.com/office/drawing/2014/main" id="{0A4D50CF-06BD-42F0-9405-9CB1272F463E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93842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3" grpId="0" animBg="1"/>
      <p:bldP spid="35" grpId="0" animBg="1"/>
      <p:bldP spid="36" grpId="0" animBg="1"/>
      <p:bldP spid="8" grpId="0"/>
      <p:bldP spid="37" grpId="0"/>
      <p:bldP spid="38" grpId="0" animBg="1"/>
      <p:bldP spid="39" grpId="0" animBg="1"/>
      <p:bldP spid="41" grpId="0" animBg="1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 animBg="1"/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819783" y="4201121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Font typeface="Noto Sans Symbols"/>
              <a:buNone/>
            </a:pPr>
            <a:endParaRPr sz="1600" i="1" dirty="0">
              <a:solidFill>
                <a:srgbClr val="99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514983" y="4795880"/>
            <a:ext cx="10058400" cy="480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E3611"/>
              </a:buClr>
              <a:buSzPct val="25000"/>
              <a:buFont typeface="Noto Sans Symbols"/>
              <a:buNone/>
            </a:pPr>
            <a:endParaRPr sz="1600" i="1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4982" y="1277352"/>
            <a:ext cx="1142996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She’s the girl which I saw at the concert last month.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That’s the bike my parents have bought me for my birthday.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That’s the car was in the police chase last week in the town centre.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That’s the dog who owner works in the shop next to our house. I think it’s lost!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Do you want a telephone that has a good camera?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r>
              <a:rPr lang="en-GB" sz="1600" dirty="0"/>
              <a:t>Those are the sweets </a:t>
            </a:r>
            <a:r>
              <a:rPr lang="en-GB" sz="1600" dirty="0" err="1"/>
              <a:t>whiches</a:t>
            </a:r>
            <a:r>
              <a:rPr lang="en-GB" sz="1600" dirty="0"/>
              <a:t> we got for the class party.</a:t>
            </a:r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  <a:p>
            <a:pPr marL="342900" indent="-342900">
              <a:buAutoNum type="arabicPeriod"/>
            </a:pPr>
            <a:endParaRPr lang="en-GB" sz="1600" dirty="0"/>
          </a:p>
        </p:txBody>
      </p:sp>
      <p:sp>
        <p:nvSpPr>
          <p:cNvPr id="29" name="Shape 81"/>
          <p:cNvSpPr txBox="1">
            <a:spLocks/>
          </p:cNvSpPr>
          <p:nvPr/>
        </p:nvSpPr>
        <p:spPr>
          <a:xfrm>
            <a:off x="450601" y="229388"/>
            <a:ext cx="6749127" cy="79816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3700">
                <a:solidFill>
                  <a:schemeClr val="dk1"/>
                </a:solidFill>
              </a:defRPr>
            </a:lvl9pPr>
          </a:lstStyle>
          <a:p>
            <a:pPr>
              <a:lnSpc>
                <a:spcPct val="90000"/>
              </a:lnSpc>
              <a:buSzPct val="25000"/>
              <a:buFont typeface="Rokkitt"/>
              <a:buNone/>
            </a:pPr>
            <a:r>
              <a:rPr lang="en-US" sz="4400" b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Practice activities</a:t>
            </a:r>
            <a:endParaRPr lang="en-US" sz="44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Shape 82"/>
          <p:cNvSpPr txBox="1">
            <a:spLocks/>
          </p:cNvSpPr>
          <p:nvPr/>
        </p:nvSpPr>
        <p:spPr>
          <a:xfrm>
            <a:off x="464551" y="905812"/>
            <a:ext cx="11480401" cy="414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90000"/>
              </a:lnSpc>
              <a:spcAft>
                <a:spcPts val="0"/>
              </a:spcAft>
              <a:buClr>
                <a:srgbClr val="9E3611"/>
              </a:buClr>
              <a:buSzPct val="25000"/>
              <a:buNone/>
            </a:pPr>
            <a:r>
              <a:rPr lang="es-MX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F</a:t>
            </a:r>
            <a:r>
              <a:rPr lang="en-US" sz="2000" b="1" dirty="0" err="1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ind</a:t>
            </a:r>
            <a:r>
              <a:rPr lang="en-US" sz="20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 and correct the errors in these sentences.</a:t>
            </a:r>
          </a:p>
          <a:p>
            <a:pPr lvl="0">
              <a:lnSpc>
                <a:spcPct val="90000"/>
              </a:lnSpc>
              <a:spcBef>
                <a:spcPts val="1200"/>
              </a:spcBef>
              <a:buClr>
                <a:srgbClr val="9E3611"/>
              </a:buClr>
              <a:buSzPct val="25000"/>
              <a:buNone/>
            </a:pPr>
            <a:endParaRPr lang="en-US" sz="2000" b="1" i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D68A2C8-EB69-4F8F-8613-F2030E857AE7}"/>
              </a:ext>
            </a:extLst>
          </p:cNvPr>
          <p:cNvSpPr/>
          <p:nvPr/>
        </p:nvSpPr>
        <p:spPr>
          <a:xfrm>
            <a:off x="1977238" y="1253007"/>
            <a:ext cx="10294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who/that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2" name="Entrada de lápiz 291">
                <a:extLst>
                  <a:ext uri="{FF2B5EF4-FFF2-40B4-BE49-F238E27FC236}">
                    <a16:creationId xmlns:a16="http://schemas.microsoft.com/office/drawing/2014/main" id="{19EA18BE-83EE-4D82-B22E-22D87C2A703C}"/>
                  </a:ext>
                </a:extLst>
              </p14:cNvPr>
              <p14:cNvContentPartPr/>
              <p14:nvPr/>
            </p14:nvContentPartPr>
            <p14:xfrm>
              <a:off x="2742571" y="1036940"/>
              <a:ext cx="360" cy="360"/>
            </p14:xfrm>
          </p:contentPart>
        </mc:Choice>
        <mc:Fallback xmlns="">
          <p:pic>
            <p:nvPicPr>
              <p:cNvPr id="292" name="Entrada de lápiz 291">
                <a:extLst>
                  <a:ext uri="{FF2B5EF4-FFF2-40B4-BE49-F238E27FC236}">
                    <a16:creationId xmlns:a16="http://schemas.microsoft.com/office/drawing/2014/main" id="{19EA18BE-83EE-4D82-B22E-22D87C2A703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24931" y="1019300"/>
                <a:ext cx="36000" cy="3600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Rectángulo 38">
            <a:extLst>
              <a:ext uri="{FF2B5EF4-FFF2-40B4-BE49-F238E27FC236}">
                <a16:creationId xmlns:a16="http://schemas.microsoft.com/office/drawing/2014/main" id="{A311A5D8-FE8E-4995-A719-64602643D93D}"/>
              </a:ext>
            </a:extLst>
          </p:cNvPr>
          <p:cNvSpPr/>
          <p:nvPr/>
        </p:nvSpPr>
        <p:spPr>
          <a:xfrm>
            <a:off x="1675526" y="2781337"/>
            <a:ext cx="12009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which/that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C71F0566-5442-455F-9705-6BE6A3A0CEF2}"/>
              </a:ext>
            </a:extLst>
          </p:cNvPr>
          <p:cNvSpPr/>
          <p:nvPr/>
        </p:nvSpPr>
        <p:spPr>
          <a:xfrm>
            <a:off x="2176026" y="3509087"/>
            <a:ext cx="8226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whose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3981F798-DF9E-4F47-A027-F67084347716}"/>
              </a:ext>
            </a:extLst>
          </p:cNvPr>
          <p:cNvSpPr/>
          <p:nvPr/>
        </p:nvSpPr>
        <p:spPr>
          <a:xfrm>
            <a:off x="2742571" y="4905290"/>
            <a:ext cx="12009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B0F0"/>
                </a:solidFill>
              </a:rPr>
              <a:t>which/that</a:t>
            </a:r>
          </a:p>
        </p:txBody>
      </p:sp>
      <p:pic>
        <p:nvPicPr>
          <p:cNvPr id="12" name="Graphic 11" descr="Arrow: Clockwise curve">
            <a:extLst>
              <a:ext uri="{FF2B5EF4-FFF2-40B4-BE49-F238E27FC236}">
                <a16:creationId xmlns:a16="http://schemas.microsoft.com/office/drawing/2014/main" id="{BC05A814-E041-4BF9-8BD4-E02FB3A4557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078148" y="3218937"/>
            <a:ext cx="298782" cy="29878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08744F-1CE2-4C71-A7AA-CE8258BA68FF}"/>
              </a:ext>
            </a:extLst>
          </p:cNvPr>
          <p:cNvCxnSpPr/>
          <p:nvPr/>
        </p:nvCxnSpPr>
        <p:spPr>
          <a:xfrm flipV="1">
            <a:off x="2164411" y="1615328"/>
            <a:ext cx="578160" cy="191940"/>
          </a:xfrm>
          <a:prstGeom prst="line">
            <a:avLst/>
          </a:prstGeom>
          <a:ln w="571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16B7AB7-4026-4E85-BB73-58135524FEDC}"/>
              </a:ext>
            </a:extLst>
          </p:cNvPr>
          <p:cNvCxnSpPr>
            <a:cxnSpLocks/>
          </p:cNvCxnSpPr>
          <p:nvPr/>
        </p:nvCxnSpPr>
        <p:spPr>
          <a:xfrm flipV="1">
            <a:off x="2276011" y="3835385"/>
            <a:ext cx="365339" cy="135287"/>
          </a:xfrm>
          <a:prstGeom prst="line">
            <a:avLst/>
          </a:prstGeom>
          <a:ln w="571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6E690322-DA11-43CC-BC43-4FC9E76C2F94}"/>
              </a:ext>
            </a:extLst>
          </p:cNvPr>
          <p:cNvCxnSpPr/>
          <p:nvPr/>
        </p:nvCxnSpPr>
        <p:spPr>
          <a:xfrm flipV="1">
            <a:off x="3006687" y="5267584"/>
            <a:ext cx="578160" cy="191940"/>
          </a:xfrm>
          <a:prstGeom prst="line">
            <a:avLst/>
          </a:prstGeom>
          <a:ln w="57150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8" name="Graphic 17" descr="Checkmark">
            <a:extLst>
              <a:ext uri="{FF2B5EF4-FFF2-40B4-BE49-F238E27FC236}">
                <a16:creationId xmlns:a16="http://schemas.microsoft.com/office/drawing/2014/main" id="{73889395-C5D7-4A3B-B42F-FC1E3F30B84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460936" y="1957613"/>
            <a:ext cx="742928" cy="742928"/>
          </a:xfrm>
          <a:prstGeom prst="rect">
            <a:avLst/>
          </a:prstGeom>
        </p:spPr>
      </p:pic>
      <p:pic>
        <p:nvPicPr>
          <p:cNvPr id="33" name="Graphic 32" descr="Checkmark">
            <a:extLst>
              <a:ext uri="{FF2B5EF4-FFF2-40B4-BE49-F238E27FC236}">
                <a16:creationId xmlns:a16="http://schemas.microsoft.com/office/drawing/2014/main" id="{37381F5B-FAB4-4815-B297-4946147DDB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544183" y="4238646"/>
            <a:ext cx="742928" cy="742928"/>
          </a:xfrm>
          <a:prstGeom prst="rect">
            <a:avLst/>
          </a:prstGeom>
        </p:spPr>
      </p:pic>
      <p:sp>
        <p:nvSpPr>
          <p:cNvPr id="20" name="Google Shape;65;p15">
            <a:extLst>
              <a:ext uri="{FF2B5EF4-FFF2-40B4-BE49-F238E27FC236}">
                <a16:creationId xmlns:a16="http://schemas.microsoft.com/office/drawing/2014/main" id="{E922ECAB-F670-4C9B-B07C-0EBC10DF36D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9" grpId="0"/>
      <p:bldP spid="40" grpId="1"/>
      <p:bldP spid="4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1BBEE0-534F-47A1-A4C9-CE3F6B29FE7A}"/>
              </a:ext>
            </a:extLst>
          </p:cNvPr>
          <p:cNvSpPr/>
          <p:nvPr/>
        </p:nvSpPr>
        <p:spPr>
          <a:xfrm>
            <a:off x="527847" y="500154"/>
            <a:ext cx="295946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buSzPct val="25000"/>
            </a:pPr>
            <a:r>
              <a:rPr lang="en-US" sz="3200" b="1" dirty="0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Image credits</a:t>
            </a:r>
            <a:endParaRPr lang="en-US" sz="32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Shape 75">
            <a:extLst>
              <a:ext uri="{FF2B5EF4-FFF2-40B4-BE49-F238E27FC236}">
                <a16:creationId xmlns:a16="http://schemas.microsoft.com/office/drawing/2014/main" id="{CE1E1606-CA9C-4A47-A0F0-C565B44EDB60}"/>
              </a:ext>
            </a:extLst>
          </p:cNvPr>
          <p:cNvSpPr txBox="1">
            <a:spLocks/>
          </p:cNvSpPr>
          <p:nvPr/>
        </p:nvSpPr>
        <p:spPr>
          <a:xfrm>
            <a:off x="527847" y="1419394"/>
            <a:ext cx="10058400" cy="227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dk2"/>
              </a:buClr>
              <a:buSzPct val="100000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None/>
            </a:pPr>
            <a:r>
              <a:rPr lang="en-GB" i="1" dirty="0"/>
              <a:t>The publisher would like to thank the following for their kind permission to reproduce their images:</a:t>
            </a:r>
            <a:endParaRPr lang="en-GB" dirty="0"/>
          </a:p>
          <a:p>
            <a:pPr>
              <a:buNone/>
            </a:pPr>
            <a:r>
              <a:rPr lang="en-GB" b="1" dirty="0"/>
              <a:t>123RF.com:</a:t>
            </a:r>
            <a:r>
              <a:rPr lang="en-GB" dirty="0"/>
              <a:t> </a:t>
            </a:r>
            <a:r>
              <a:rPr lang="en-GB" dirty="0" err="1"/>
              <a:t>robisklp</a:t>
            </a:r>
            <a:r>
              <a:rPr lang="en-GB" dirty="0"/>
              <a:t>; </a:t>
            </a:r>
            <a:r>
              <a:rPr lang="en-GB" b="1" dirty="0"/>
              <a:t>Shutterstock.com:</a:t>
            </a:r>
            <a:r>
              <a:rPr lang="en-GB" dirty="0"/>
              <a:t> </a:t>
            </a:r>
            <a:r>
              <a:rPr lang="en-GB" dirty="0" err="1"/>
              <a:t>Gemenacom</a:t>
            </a:r>
            <a:r>
              <a:rPr lang="en-GB" dirty="0"/>
              <a:t>, </a:t>
            </a:r>
            <a:r>
              <a:rPr lang="en-GB" dirty="0" err="1"/>
              <a:t>Tarzhanova</a:t>
            </a:r>
            <a:endParaRPr lang="en-GB" sz="2000" dirty="0"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Google Shape;65;p15">
            <a:extLst>
              <a:ext uri="{FF2B5EF4-FFF2-40B4-BE49-F238E27FC236}">
                <a16:creationId xmlns:a16="http://schemas.microsoft.com/office/drawing/2014/main" id="{548C555E-6060-4E5F-BB7E-FD10111DBF90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275336" y="6343903"/>
            <a:ext cx="6327600" cy="365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/>
              <a:t>Copyright © 201</a:t>
            </a:r>
            <a:r>
              <a:rPr lang="pl-PL" dirty="0"/>
              <a:t>9</a:t>
            </a:r>
            <a:r>
              <a:rPr lang="en-US" dirty="0"/>
              <a:t> by Pearson Education      Gold Experience </a:t>
            </a:r>
            <a:r>
              <a:rPr lang="pl-PL" dirty="0"/>
              <a:t>| Focus | High </a:t>
            </a:r>
            <a:r>
              <a:rPr lang="pl-PL" dirty="0" err="1"/>
              <a:t>Note</a:t>
            </a:r>
            <a:endParaRPr sz="1100" b="0" i="0" u="none" strike="noStrike" cap="none" dirty="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02231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arson">
  <a:themeElements>
    <a:clrScheme name="Pearson colors">
      <a:dk1>
        <a:srgbClr val="000000"/>
      </a:dk1>
      <a:lt1>
        <a:srgbClr val="D4EAE4"/>
      </a:lt1>
      <a:dk2>
        <a:srgbClr val="007FA3"/>
      </a:dk2>
      <a:lt2>
        <a:srgbClr val="003057"/>
      </a:lt2>
      <a:accent1>
        <a:srgbClr val="D2DB0E"/>
      </a:accent1>
      <a:accent2>
        <a:srgbClr val="12B2A6"/>
      </a:accent2>
      <a:accent3>
        <a:srgbClr val="DB0020"/>
      </a:accent3>
      <a:accent4>
        <a:srgbClr val="9E007E"/>
      </a:accent4>
      <a:accent5>
        <a:srgbClr val="EA7600"/>
      </a:accent5>
      <a:accent6>
        <a:srgbClr val="005A70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8236</TotalTime>
  <Words>789</Words>
  <Application>Microsoft Office PowerPoint</Application>
  <PresentationFormat>Widescreen</PresentationFormat>
  <Paragraphs>119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Noto Sans Symbols</vt:lpstr>
      <vt:lpstr>Open Sans</vt:lpstr>
      <vt:lpstr>Playfair Display</vt:lpstr>
      <vt:lpstr>Rockwell</vt:lpstr>
      <vt:lpstr>Rokkitt</vt:lpstr>
      <vt:lpstr>Times New Roman</vt:lpstr>
      <vt:lpstr>Simple Light</vt:lpstr>
      <vt:lpstr>Pearson</vt:lpstr>
      <vt:lpstr>Grammar B1 defining relative clauses</vt:lpstr>
      <vt:lpstr>We can use defining relative clauses to describe a person, place, thing, etc. We do this to make it clear what we are referring to.</vt:lpstr>
      <vt:lpstr>Function: When do we use them?</vt:lpstr>
      <vt:lpstr>Function: When do we use them?</vt:lpstr>
      <vt:lpstr>Function: What about relative pronouns?</vt:lpstr>
      <vt:lpstr>Function: What about relative pronouns?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Emphatic structures</dc:title>
  <dc:creator>Louise Manicolo</dc:creator>
  <cp:lastModifiedBy>Muszynski, Daniel</cp:lastModifiedBy>
  <cp:revision>111</cp:revision>
  <dcterms:modified xsi:type="dcterms:W3CDTF">2019-12-05T10:22:20Z</dcterms:modified>
</cp:coreProperties>
</file>