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7" r:id="rId2"/>
    <p:sldId id="270" r:id="rId3"/>
    <p:sldId id="281" r:id="rId4"/>
    <p:sldId id="271" r:id="rId5"/>
    <p:sldId id="282" r:id="rId6"/>
    <p:sldId id="283" r:id="rId7"/>
    <p:sldId id="284" r:id="rId8"/>
    <p:sldId id="267" r:id="rId9"/>
    <p:sldId id="268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anna Gulczyńska" initials="" lastIdx="1" clrIdx="0"/>
  <p:cmAuthor id="1" name="4" initials="4" lastIdx="2" clrIdx="1">
    <p:extLst>
      <p:ext uri="{19B8F6BF-5375-455C-9EA6-DF929625EA0E}">
        <p15:presenceInfo xmlns:p15="http://schemas.microsoft.com/office/powerpoint/2012/main" xmlns="" userId="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2019AE7-6350-4EA6-80ED-42AE376E8983}">
  <a:tblStyle styleId="{02019AE7-6350-4EA6-80ED-42AE376E898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-113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873791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80062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288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73971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947974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63497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4" descr="20120505_UD_0215.jpg"/>
          <p:cNvPicPr preferRelativeResize="0"/>
          <p:nvPr/>
        </p:nvPicPr>
        <p:blipFill rotWithShape="1">
          <a:blip r:embed="rId3">
            <a:alphaModFix/>
          </a:blip>
          <a:srcRect l="10275" t="2403" r="4374" b="1394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31764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755575" y="2348880"/>
            <a:ext cx="6433015" cy="331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pl-PL" sz="4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Jak radzić sobie z niepowodzeniem?</a:t>
            </a:r>
            <a:endParaRPr sz="4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899592" y="0"/>
            <a:ext cx="2016224" cy="16734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4"/>
          <p:cNvPicPr preferRelativeResize="0"/>
          <p:nvPr/>
        </p:nvPicPr>
        <p:blipFill rotWithShape="1">
          <a:blip r:embed="rId4">
            <a:alphaModFix/>
          </a:blip>
          <a:srcRect l="15521" r="15521"/>
          <a:stretch/>
        </p:blipFill>
        <p:spPr>
          <a:xfrm>
            <a:off x="1259632" y="260648"/>
            <a:ext cx="1338900" cy="116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1403648" y="260648"/>
            <a:ext cx="6337300" cy="86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>
              <a:buClr>
                <a:srgbClr val="002558"/>
              </a:buClr>
            </a:pPr>
            <a:r>
              <a:rPr lang="pl-PL" sz="2400" dirty="0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Po co nam niepowodzenia?</a:t>
            </a:r>
            <a:endParaRPr sz="2400" b="0" i="0" u="none" strike="noStrike" cap="none" dirty="0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17"/>
          <p:cNvCxnSpPr/>
          <p:nvPr/>
        </p:nvCxnSpPr>
        <p:spPr>
          <a:xfrm>
            <a:off x="395536" y="1340768"/>
            <a:ext cx="8352928" cy="0"/>
          </a:xfrm>
          <a:prstGeom prst="straightConnector1">
            <a:avLst/>
          </a:prstGeom>
          <a:noFill/>
          <a:ln w="9525" cap="flat" cmpd="sng">
            <a:solidFill>
              <a:srgbClr val="00255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" name="Google Shape;141;p17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E8F0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323528" y="1628800"/>
            <a:ext cx="8424936" cy="357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pl-PL" sz="2100" dirty="0">
                <a:solidFill>
                  <a:srgbClr val="002558"/>
                </a:solidFill>
              </a:rPr>
              <a:t>Świat, w którym żyjemy na co dzień, jest nastawiony na sukces, osiągnięcia i bycie „lepszym od innych”. W mediach chętnie dzielimy się tym, co nam się udało, co osiągnęliśmy. I oczywiście nie ma w tym nic złego ale… współcześnie wręcz gloryfikuje się sukces. Zewsząd słyszymy o tym, jak ważne i kluczowe są osiągnięcia, oceny, wygrane konkursy i nagrody. Bardzo rzadko rozmawiamy o porażkach i niepowodzeniach, nie uczymy się, jak ważne w procesie nauki jest popełnianie błędów i wyciąganie z nich wniosków. Wszyscy znamy przysłowie: „człowiek uczy się na błędach”, ale czy na pewno jesteśmy świadomi tego procesu? Czy każdy błąd i niepowodzenie ma taką samą siłę? Czy jesteśmy świadomi tego, że główną strategią radzenia sobie z niepowodzeniami jest umiejętność rozumienia procesu uczenia się? </a:t>
            </a:r>
          </a:p>
          <a:p>
            <a:pPr lvl="0"/>
            <a:endParaRPr lang="pl-PL" sz="2100" dirty="0">
              <a:solidFill>
                <a:srgbClr val="002558"/>
              </a:solidFill>
            </a:endParaRPr>
          </a:p>
        </p:txBody>
      </p:sp>
      <p:pic>
        <p:nvPicPr>
          <p:cNvPr id="143" name="Google Shape;143;p17"/>
          <p:cNvPicPr preferRelativeResize="0"/>
          <p:nvPr/>
        </p:nvPicPr>
        <p:blipFill rotWithShape="1">
          <a:blip r:embed="rId3">
            <a:alphaModFix/>
          </a:blip>
          <a:srcRect l="15521" r="15521"/>
          <a:stretch/>
        </p:blipFill>
        <p:spPr>
          <a:xfrm>
            <a:off x="334965" y="260648"/>
            <a:ext cx="924600" cy="80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6776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1403648" y="260648"/>
            <a:ext cx="6337300" cy="86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>
              <a:buClr>
                <a:srgbClr val="002558"/>
              </a:buClr>
            </a:pPr>
            <a:r>
              <a:rPr lang="pl-PL" sz="2400" dirty="0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Po co nam niepowodzenia?</a:t>
            </a:r>
            <a:endParaRPr sz="2400" b="0" i="0" u="none" strike="noStrike" cap="none" dirty="0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17"/>
          <p:cNvCxnSpPr/>
          <p:nvPr/>
        </p:nvCxnSpPr>
        <p:spPr>
          <a:xfrm>
            <a:off x="395536" y="1340768"/>
            <a:ext cx="8352928" cy="0"/>
          </a:xfrm>
          <a:prstGeom prst="straightConnector1">
            <a:avLst/>
          </a:prstGeom>
          <a:noFill/>
          <a:ln w="9525" cap="flat" cmpd="sng">
            <a:solidFill>
              <a:srgbClr val="00255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" name="Google Shape;141;p17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E8F0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323528" y="1628800"/>
            <a:ext cx="8424936" cy="357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endParaRPr lang="pl-PL" sz="2400" dirty="0" smtClean="0">
              <a:solidFill>
                <a:srgbClr val="002558"/>
              </a:solidFill>
            </a:endParaRPr>
          </a:p>
          <a:p>
            <a:pPr lvl="0" algn="ctr"/>
            <a:r>
              <a:rPr lang="pl-PL" sz="2400" dirty="0" smtClean="0">
                <a:solidFill>
                  <a:srgbClr val="002558"/>
                </a:solidFill>
              </a:rPr>
              <a:t>Błędy </a:t>
            </a:r>
            <a:r>
              <a:rPr lang="pl-PL" sz="2400" dirty="0">
                <a:solidFill>
                  <a:srgbClr val="002558"/>
                </a:solidFill>
              </a:rPr>
              <a:t>i niepowodzenia są </a:t>
            </a:r>
            <a:r>
              <a:rPr lang="pl-PL" sz="2400" b="1" dirty="0">
                <a:solidFill>
                  <a:srgbClr val="002558"/>
                </a:solidFill>
              </a:rPr>
              <a:t>koniecznym elementem procesu uczenia się i zdobywania doświadczenia</a:t>
            </a:r>
            <a:r>
              <a:rPr lang="pl-PL" sz="2400" dirty="0">
                <a:solidFill>
                  <a:srgbClr val="002558"/>
                </a:solidFill>
              </a:rPr>
              <a:t>. </a:t>
            </a:r>
            <a:r>
              <a:rPr lang="pl-PL" sz="2400" dirty="0" smtClean="0">
                <a:solidFill>
                  <a:srgbClr val="002558"/>
                </a:solidFill>
              </a:rPr>
              <a:t>Zarówno </a:t>
            </a:r>
            <a:r>
              <a:rPr lang="pl-PL" sz="2400" dirty="0">
                <a:solidFill>
                  <a:srgbClr val="002558"/>
                </a:solidFill>
              </a:rPr>
              <a:t>dzieci jak i dorosłych. </a:t>
            </a:r>
            <a:endParaRPr lang="pl-PL" sz="2400" dirty="0" smtClean="0">
              <a:solidFill>
                <a:srgbClr val="002558"/>
              </a:solidFill>
            </a:endParaRPr>
          </a:p>
          <a:p>
            <a:pPr lvl="0" algn="ctr"/>
            <a:r>
              <a:rPr lang="pl-PL" sz="2400" dirty="0" smtClean="0">
                <a:solidFill>
                  <a:srgbClr val="002558"/>
                </a:solidFill>
              </a:rPr>
              <a:t>To </a:t>
            </a:r>
            <a:r>
              <a:rPr lang="pl-PL" sz="2400" dirty="0">
                <a:solidFill>
                  <a:srgbClr val="002558"/>
                </a:solidFill>
              </a:rPr>
              <a:t>one pozwalają nam na </a:t>
            </a:r>
            <a:r>
              <a:rPr lang="pl-PL" sz="2400" b="1" dirty="0">
                <a:solidFill>
                  <a:srgbClr val="002558"/>
                </a:solidFill>
              </a:rPr>
              <a:t>świadomą analizę zdarzeń oraz zachowań i wyciąganie wniosków </a:t>
            </a:r>
            <a:r>
              <a:rPr lang="pl-PL" sz="2400" dirty="0">
                <a:solidFill>
                  <a:srgbClr val="002558"/>
                </a:solidFill>
              </a:rPr>
              <a:t>– pamiętajmy o tym. </a:t>
            </a:r>
          </a:p>
          <a:p>
            <a:pPr lvl="0"/>
            <a:endParaRPr lang="pl-PL" sz="2100" dirty="0">
              <a:solidFill>
                <a:srgbClr val="002558"/>
              </a:solidFill>
            </a:endParaRPr>
          </a:p>
        </p:txBody>
      </p:sp>
      <p:pic>
        <p:nvPicPr>
          <p:cNvPr id="143" name="Google Shape;143;p17"/>
          <p:cNvPicPr preferRelativeResize="0"/>
          <p:nvPr/>
        </p:nvPicPr>
        <p:blipFill rotWithShape="1">
          <a:blip r:embed="rId3">
            <a:alphaModFix/>
          </a:blip>
          <a:srcRect l="15521" r="15521"/>
          <a:stretch/>
        </p:blipFill>
        <p:spPr>
          <a:xfrm>
            <a:off x="334965" y="260648"/>
            <a:ext cx="924600" cy="80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5084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1403648" y="260648"/>
            <a:ext cx="6544598" cy="86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>
              <a:buClr>
                <a:srgbClr val="002558"/>
              </a:buClr>
            </a:pPr>
            <a:r>
              <a:rPr lang="pl-PL" sz="2400" dirty="0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Niepowodzenia w kontekście teorii uczenia się</a:t>
            </a:r>
            <a:endParaRPr sz="2400" b="0" i="0" u="none" strike="noStrike" cap="none" dirty="0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17"/>
          <p:cNvCxnSpPr/>
          <p:nvPr/>
        </p:nvCxnSpPr>
        <p:spPr>
          <a:xfrm>
            <a:off x="395536" y="1340768"/>
            <a:ext cx="8352928" cy="0"/>
          </a:xfrm>
          <a:prstGeom prst="straightConnector1">
            <a:avLst/>
          </a:prstGeom>
          <a:noFill/>
          <a:ln w="9525" cap="flat" cmpd="sng">
            <a:solidFill>
              <a:srgbClr val="00255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" name="Google Shape;141;p17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E8F0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323528" y="1628800"/>
            <a:ext cx="8424936" cy="357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pl-PL" sz="2100" dirty="0">
                <a:solidFill>
                  <a:srgbClr val="002558"/>
                </a:solidFill>
              </a:rPr>
              <a:t>Najbardziej znana i równocześnie najbardziej ogólna teoria uczenia się zakłada, że „uczenie się to proces, który prowadzi do względnie trwałej zmiany, realnego zachowania lub jego potencjału i który opiera się na doświadczeniu” („Psychologia i życie” </a:t>
            </a:r>
            <a:r>
              <a:rPr lang="pl-PL" sz="2100" dirty="0" err="1">
                <a:solidFill>
                  <a:srgbClr val="002558"/>
                </a:solidFill>
              </a:rPr>
              <a:t>R.Gerrig</a:t>
            </a:r>
            <a:r>
              <a:rPr lang="pl-PL" sz="2100" dirty="0">
                <a:solidFill>
                  <a:srgbClr val="002558"/>
                </a:solidFill>
              </a:rPr>
              <a:t> i P.G. </a:t>
            </a:r>
            <a:r>
              <a:rPr lang="pl-PL" sz="2100" dirty="0" err="1">
                <a:solidFill>
                  <a:srgbClr val="002558"/>
                </a:solidFill>
              </a:rPr>
              <a:t>Zimbardo</a:t>
            </a:r>
            <a:r>
              <a:rPr lang="pl-PL" sz="2100" dirty="0">
                <a:solidFill>
                  <a:srgbClr val="002558"/>
                </a:solidFill>
              </a:rPr>
              <a:t>). </a:t>
            </a:r>
            <a:endParaRPr lang="pl-PL" sz="2100" dirty="0" smtClean="0">
              <a:solidFill>
                <a:srgbClr val="002558"/>
              </a:solidFill>
            </a:endParaRPr>
          </a:p>
          <a:p>
            <a:pPr lvl="0"/>
            <a:endParaRPr lang="pl-PL" sz="2100" dirty="0" smtClean="0">
              <a:solidFill>
                <a:srgbClr val="002558"/>
              </a:solidFill>
            </a:endParaRPr>
          </a:p>
          <a:p>
            <a:pPr lvl="0"/>
            <a:r>
              <a:rPr lang="pl-PL" sz="2100" dirty="0" smtClean="0">
                <a:solidFill>
                  <a:srgbClr val="002558"/>
                </a:solidFill>
              </a:rPr>
              <a:t>Co </a:t>
            </a:r>
            <a:r>
              <a:rPr lang="pl-PL" sz="2100" dirty="0">
                <a:solidFill>
                  <a:srgbClr val="002558"/>
                </a:solidFill>
              </a:rPr>
              <a:t>to oznacza w praktyce? </a:t>
            </a:r>
            <a:endParaRPr lang="pl-PL" sz="2100" dirty="0" smtClean="0">
              <a:solidFill>
                <a:srgbClr val="002558"/>
              </a:solidFill>
            </a:endParaRPr>
          </a:p>
          <a:p>
            <a:pPr lvl="0"/>
            <a:endParaRPr lang="pl-PL" sz="2100" dirty="0" smtClean="0">
              <a:solidFill>
                <a:srgbClr val="002558"/>
              </a:solidFill>
            </a:endParaRPr>
          </a:p>
          <a:p>
            <a:pPr lvl="0"/>
            <a:r>
              <a:rPr lang="pl-PL" sz="2100" dirty="0" smtClean="0">
                <a:solidFill>
                  <a:srgbClr val="002558"/>
                </a:solidFill>
              </a:rPr>
              <a:t>O </a:t>
            </a:r>
            <a:r>
              <a:rPr lang="pl-PL" sz="2100" dirty="0">
                <a:solidFill>
                  <a:srgbClr val="002558"/>
                </a:solidFill>
              </a:rPr>
              <a:t>tym, że czegoś się nauczyliśmy możemy mówić wtedy, kiedy widzimy efekt uczenia się. Taki efekt możemy obserwować w zachowaniu, ale nie tylko – przecież nie zawsze pokazujemy wszystko, czego się nauczyliśmy. Uczenie się zakłada także kształtowanie postaw i zainteresowań. </a:t>
            </a:r>
          </a:p>
        </p:txBody>
      </p:sp>
      <p:pic>
        <p:nvPicPr>
          <p:cNvPr id="143" name="Google Shape;143;p17"/>
          <p:cNvPicPr preferRelativeResize="0"/>
          <p:nvPr/>
        </p:nvPicPr>
        <p:blipFill rotWithShape="1">
          <a:blip r:embed="rId3">
            <a:alphaModFix/>
          </a:blip>
          <a:srcRect l="15521" r="15521"/>
          <a:stretch/>
        </p:blipFill>
        <p:spPr>
          <a:xfrm>
            <a:off x="334965" y="260648"/>
            <a:ext cx="924600" cy="80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3807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1403648" y="260648"/>
            <a:ext cx="6544598" cy="86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>
              <a:buClr>
                <a:srgbClr val="002558"/>
              </a:buClr>
            </a:pPr>
            <a:r>
              <a:rPr lang="pl-PL" sz="2400" dirty="0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Niepowodzenia w kontekście teorii uczenia się</a:t>
            </a:r>
            <a:endParaRPr sz="2400" b="0" i="0" u="none" strike="noStrike" cap="none" dirty="0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17"/>
          <p:cNvCxnSpPr/>
          <p:nvPr/>
        </p:nvCxnSpPr>
        <p:spPr>
          <a:xfrm>
            <a:off x="395536" y="1340768"/>
            <a:ext cx="8352928" cy="0"/>
          </a:xfrm>
          <a:prstGeom prst="straightConnector1">
            <a:avLst/>
          </a:prstGeom>
          <a:noFill/>
          <a:ln w="9525" cap="flat" cmpd="sng">
            <a:solidFill>
              <a:srgbClr val="00255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" name="Google Shape;141;p17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E8F0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323528" y="1628800"/>
            <a:ext cx="8424936" cy="357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pl-PL" sz="2100" dirty="0">
                <a:solidFill>
                  <a:srgbClr val="002558"/>
                </a:solidFill>
              </a:rPr>
              <a:t>Popełnianie błędów jest nieodłącznym elementem procesu uczenia się. Abyśmy mieli szansę na popełnienie błędu, musimy mieć zapewnioną przestrzeń do działania. </a:t>
            </a:r>
            <a:r>
              <a:rPr lang="pl-PL" sz="2100" dirty="0" smtClean="0">
                <a:solidFill>
                  <a:srgbClr val="002558"/>
                </a:solidFill>
              </a:rPr>
              <a:t>Gdy mówimy </a:t>
            </a:r>
            <a:r>
              <a:rPr lang="pl-PL" sz="2100" dirty="0">
                <a:solidFill>
                  <a:srgbClr val="002558"/>
                </a:solidFill>
              </a:rPr>
              <a:t>o małych dzieciach, to mamy tu dużo zrozumienia dla ich małych błędów (np. nieporadne używanie łyżki przy jedzeniu). Kiedy dorastamy, społeczne i kulturowe wymagania związane z wykonywaniem zadań rosną. Już nie tak łatwo akceptować nam powielane błędy szkolne dzieci, niekoleżeńskie zachowania lub pomyłki językowe. I oczywiście możemy zastanawiać się nad rangą tych błędów: czy one mają taką samą wartość i wagę, czy może jednak błędy ortograficzne są gorsze, niż rozlewanie wody przy nauce picia? Ale gdy głębiej się nad tym zastanowimy, widzimy, że takie podejście nie ma większego sensu i prowadzi donikąd. </a:t>
            </a:r>
          </a:p>
        </p:txBody>
      </p:sp>
      <p:pic>
        <p:nvPicPr>
          <p:cNvPr id="143" name="Google Shape;143;p17"/>
          <p:cNvPicPr preferRelativeResize="0"/>
          <p:nvPr/>
        </p:nvPicPr>
        <p:blipFill rotWithShape="1">
          <a:blip r:embed="rId3">
            <a:alphaModFix/>
          </a:blip>
          <a:srcRect l="15521" r="15521"/>
          <a:stretch/>
        </p:blipFill>
        <p:spPr>
          <a:xfrm>
            <a:off x="334965" y="260648"/>
            <a:ext cx="924600" cy="80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1438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1403648" y="260648"/>
            <a:ext cx="6544598" cy="86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>
              <a:buClr>
                <a:srgbClr val="002558"/>
              </a:buClr>
            </a:pPr>
            <a:r>
              <a:rPr lang="pl-PL" sz="2400" dirty="0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Czy istnieje różnica między błędem, niepowodzeniem a porażką? </a:t>
            </a:r>
            <a:endParaRPr sz="2400" b="0" i="0" u="none" strike="noStrike" cap="none" dirty="0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17"/>
          <p:cNvCxnSpPr/>
          <p:nvPr/>
        </p:nvCxnSpPr>
        <p:spPr>
          <a:xfrm>
            <a:off x="395536" y="1340768"/>
            <a:ext cx="8352928" cy="0"/>
          </a:xfrm>
          <a:prstGeom prst="straightConnector1">
            <a:avLst/>
          </a:prstGeom>
          <a:noFill/>
          <a:ln w="9525" cap="flat" cmpd="sng">
            <a:solidFill>
              <a:srgbClr val="00255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" name="Google Shape;141;p17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E8F0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323528" y="1628800"/>
            <a:ext cx="8424936" cy="357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pl-PL" sz="2300" dirty="0">
                <a:solidFill>
                  <a:srgbClr val="002558"/>
                </a:solidFill>
              </a:rPr>
              <a:t>Czy błędy są zawsze małe, a porażki wielkie? Niekoniecznie. Słownik języka polskiego dopuszcza stosowanie tych słów zamiennie, nie mają więc one szczególnie innego znaczenia, </a:t>
            </a:r>
            <a:r>
              <a:rPr lang="pl-PL" sz="2300" dirty="0" smtClean="0">
                <a:solidFill>
                  <a:srgbClr val="002558"/>
                </a:solidFill>
              </a:rPr>
              <a:t>jednak </a:t>
            </a:r>
            <a:r>
              <a:rPr lang="pl-PL" sz="2300" dirty="0">
                <a:solidFill>
                  <a:srgbClr val="002558"/>
                </a:solidFill>
              </a:rPr>
              <a:t>kulturowo i potocznie zwykliśmy przyjmować, że porażka to jest naprawdę duży błąd, a niepowodzenie może jednak trochę mniejsze. Różnie też kładziemy nacisk na sprawcę: błąd raczej popełniam, niepowodzenie raczej mi się przydarza. Ale nie ma tu sztywnych reguł, to raczej nasze odczucia związane z użyciem słów.</a:t>
            </a:r>
          </a:p>
        </p:txBody>
      </p:sp>
      <p:pic>
        <p:nvPicPr>
          <p:cNvPr id="143" name="Google Shape;143;p17"/>
          <p:cNvPicPr preferRelativeResize="0"/>
          <p:nvPr/>
        </p:nvPicPr>
        <p:blipFill rotWithShape="1">
          <a:blip r:embed="rId3">
            <a:alphaModFix/>
          </a:blip>
          <a:srcRect l="15521" r="15521"/>
          <a:stretch/>
        </p:blipFill>
        <p:spPr>
          <a:xfrm>
            <a:off x="334965" y="260648"/>
            <a:ext cx="924600" cy="80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4928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>
            <a:spLocks noGrp="1"/>
          </p:cNvSpPr>
          <p:nvPr>
            <p:ph type="title"/>
          </p:nvPr>
        </p:nvSpPr>
        <p:spPr>
          <a:xfrm>
            <a:off x="1403648" y="260648"/>
            <a:ext cx="6544598" cy="868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l">
              <a:buClr>
                <a:srgbClr val="002558"/>
              </a:buClr>
            </a:pPr>
            <a:r>
              <a:rPr lang="pl-PL" sz="2400" dirty="0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Bibliografia</a:t>
            </a:r>
            <a:endParaRPr sz="2400" b="0" i="0" u="none" strike="noStrike" cap="none" dirty="0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17"/>
          <p:cNvCxnSpPr/>
          <p:nvPr/>
        </p:nvCxnSpPr>
        <p:spPr>
          <a:xfrm>
            <a:off x="395536" y="1340768"/>
            <a:ext cx="8352928" cy="0"/>
          </a:xfrm>
          <a:prstGeom prst="straightConnector1">
            <a:avLst/>
          </a:prstGeom>
          <a:noFill/>
          <a:ln w="9525" cap="flat" cmpd="sng">
            <a:solidFill>
              <a:srgbClr val="00255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" name="Google Shape;141;p17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E8F0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323528" y="1628800"/>
            <a:ext cx="8424936" cy="357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2558"/>
                </a:solidFill>
              </a:rPr>
              <a:t>„Psychologia i życie” </a:t>
            </a:r>
            <a:r>
              <a:rPr lang="pl-PL" sz="2300" dirty="0" err="1">
                <a:solidFill>
                  <a:srgbClr val="002558"/>
                </a:solidFill>
              </a:rPr>
              <a:t>R.Gerrig</a:t>
            </a:r>
            <a:r>
              <a:rPr lang="pl-PL" sz="2300" dirty="0">
                <a:solidFill>
                  <a:srgbClr val="002558"/>
                </a:solidFill>
              </a:rPr>
              <a:t> i P.G. </a:t>
            </a:r>
            <a:r>
              <a:rPr lang="pl-PL" sz="2300" dirty="0" err="1">
                <a:solidFill>
                  <a:srgbClr val="002558"/>
                </a:solidFill>
              </a:rPr>
              <a:t>Zimbardo</a:t>
            </a:r>
            <a:endParaRPr lang="pl-PL" sz="2300" dirty="0">
              <a:solidFill>
                <a:srgbClr val="002558"/>
              </a:solidFill>
            </a:endParaRPr>
          </a:p>
          <a:p>
            <a:pPr lvl="0"/>
            <a:endParaRPr lang="pl-PL" sz="2300" dirty="0">
              <a:solidFill>
                <a:srgbClr val="002558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2558"/>
                </a:solidFill>
              </a:rPr>
              <a:t>„Psychologia dziecka” H.R. </a:t>
            </a:r>
            <a:r>
              <a:rPr lang="pl-PL" sz="2300" dirty="0" err="1">
                <a:solidFill>
                  <a:srgbClr val="002558"/>
                </a:solidFill>
              </a:rPr>
              <a:t>Schaffer</a:t>
            </a:r>
            <a:endParaRPr lang="pl-PL" sz="2300" dirty="0">
              <a:solidFill>
                <a:srgbClr val="002558"/>
              </a:solidFill>
            </a:endParaRPr>
          </a:p>
          <a:p>
            <a:pPr lvl="0"/>
            <a:endParaRPr lang="pl-PL" sz="2300" dirty="0">
              <a:solidFill>
                <a:srgbClr val="002558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2558"/>
                </a:solidFill>
              </a:rPr>
              <a:t>„Dobra relacja. Skrzynka z narzędziami dla współczesnej rodziny” M. Musiał</a:t>
            </a:r>
          </a:p>
          <a:p>
            <a:pPr lvl="0"/>
            <a:endParaRPr lang="pl-PL" sz="2300" dirty="0">
              <a:solidFill>
                <a:srgbClr val="002558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300" dirty="0">
                <a:solidFill>
                  <a:srgbClr val="002558"/>
                </a:solidFill>
              </a:rPr>
              <a:t>„Dziecko z bliska idzie w świat” A. Stein</a:t>
            </a:r>
          </a:p>
        </p:txBody>
      </p:sp>
      <p:pic>
        <p:nvPicPr>
          <p:cNvPr id="143" name="Google Shape;143;p17"/>
          <p:cNvPicPr preferRelativeResize="0"/>
          <p:nvPr/>
        </p:nvPicPr>
        <p:blipFill rotWithShape="1">
          <a:blip r:embed="rId3">
            <a:alphaModFix/>
          </a:blip>
          <a:srcRect l="15521" r="15521"/>
          <a:stretch/>
        </p:blipFill>
        <p:spPr>
          <a:xfrm>
            <a:off x="334965" y="260648"/>
            <a:ext cx="924600" cy="80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9010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E8F0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4"/>
          <p:cNvSpPr txBox="1"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558"/>
              </a:buClr>
              <a:buFont typeface="Arial"/>
              <a:buNone/>
            </a:pPr>
            <a:r>
              <a:rPr lang="pl-PL" sz="3200" b="0" i="0" u="none" strike="noStrike" cap="none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Dziękujemy za uwagę</a:t>
            </a:r>
            <a:endParaRPr sz="3200" b="0" i="0" u="none" strike="noStrike" cap="none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Google Shape;217;p24"/>
          <p:cNvPicPr preferRelativeResize="0"/>
          <p:nvPr/>
        </p:nvPicPr>
        <p:blipFill rotWithShape="1">
          <a:blip r:embed="rId3">
            <a:alphaModFix/>
          </a:blip>
          <a:srcRect l="15521" r="15521"/>
          <a:stretch/>
        </p:blipFill>
        <p:spPr>
          <a:xfrm>
            <a:off x="3419872" y="2364337"/>
            <a:ext cx="2219100" cy="19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4"/>
          <p:cNvSpPr txBox="1"/>
          <p:nvPr/>
        </p:nvSpPr>
        <p:spPr>
          <a:xfrm>
            <a:off x="467544" y="59492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558"/>
              </a:buClr>
              <a:buFont typeface="Arial"/>
              <a:buNone/>
            </a:pPr>
            <a:r>
              <a:rPr lang="pl-PL" sz="2400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www.scenariuszelekcji.edu.pl</a:t>
            </a:r>
            <a:endParaRPr sz="2400" b="0" i="0" u="none" strike="noStrike" cap="none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5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E8F0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5"/>
          <p:cNvSpPr txBox="1"/>
          <p:nvPr/>
        </p:nvSpPr>
        <p:spPr>
          <a:xfrm>
            <a:off x="467544" y="59492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558"/>
              </a:buClr>
              <a:buFont typeface="Arial"/>
              <a:buNone/>
            </a:pPr>
            <a:r>
              <a:rPr lang="pl-PL" sz="2400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fundacja.uniwersytetdzieci.pl</a:t>
            </a:r>
            <a:endParaRPr sz="2400" b="0" i="0" u="none" strike="noStrike" cap="none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Google Shape;225;p25"/>
          <p:cNvPicPr preferRelativeResize="0"/>
          <p:nvPr/>
        </p:nvPicPr>
        <p:blipFill rotWithShape="1">
          <a:blip r:embed="rId3">
            <a:alphaModFix/>
          </a:blip>
          <a:srcRect t="14095" b="14095"/>
          <a:stretch/>
        </p:blipFill>
        <p:spPr>
          <a:xfrm>
            <a:off x="1" y="1700800"/>
            <a:ext cx="9144000" cy="393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558"/>
              </a:buClr>
              <a:buFont typeface="Arial"/>
              <a:buNone/>
            </a:pPr>
            <a:r>
              <a:rPr lang="pl-PL" sz="2800" b="0" i="0" u="none" strike="noStrike" cap="none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  <a:t>Projekt realizowany przez</a:t>
            </a:r>
            <a:br>
              <a:rPr lang="pl-PL" sz="2800" b="0" i="0" u="none" strike="noStrike" cap="none">
                <a:solidFill>
                  <a:srgbClr val="002558"/>
                </a:solidFill>
                <a:latin typeface="Arial"/>
                <a:ea typeface="Arial"/>
                <a:cs typeface="Arial"/>
                <a:sym typeface="Arial"/>
              </a:rPr>
            </a:br>
            <a:endParaRPr sz="2800" b="0" i="0" u="none" strike="noStrike" cap="none">
              <a:solidFill>
                <a:srgbClr val="00255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581</Words>
  <Application>Microsoft Office PowerPoint</Application>
  <PresentationFormat>Pokaz na ekranie (4:3)</PresentationFormat>
  <Paragraphs>29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Po co nam niepowodzenia?</vt:lpstr>
      <vt:lpstr>Po co nam niepowodzenia?</vt:lpstr>
      <vt:lpstr>Niepowodzenia w kontekście teorii uczenia się</vt:lpstr>
      <vt:lpstr>Niepowodzenia w kontekście teorii uczenia się</vt:lpstr>
      <vt:lpstr>Czy istnieje różnica między błędem, niepowodzeniem a porażką? </vt:lpstr>
      <vt:lpstr>Bibliografia</vt:lpstr>
      <vt:lpstr>Dziękujemy za uwagę</vt:lpstr>
      <vt:lpstr>Projekt realizowany przez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Asia</cp:lastModifiedBy>
  <cp:revision>13</cp:revision>
  <dcterms:modified xsi:type="dcterms:W3CDTF">2020-07-13T10:59:45Z</dcterms:modified>
</cp:coreProperties>
</file>